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97" r:id="rId2"/>
    <p:sldId id="430" r:id="rId3"/>
    <p:sldId id="398" r:id="rId4"/>
    <p:sldId id="431" r:id="rId5"/>
    <p:sldId id="436" r:id="rId6"/>
    <p:sldId id="402" r:id="rId7"/>
    <p:sldId id="458" r:id="rId8"/>
    <p:sldId id="425" r:id="rId9"/>
    <p:sldId id="446" r:id="rId10"/>
    <p:sldId id="453" r:id="rId11"/>
    <p:sldId id="452" r:id="rId12"/>
    <p:sldId id="454" r:id="rId13"/>
    <p:sldId id="438" r:id="rId14"/>
    <p:sldId id="440" r:id="rId15"/>
    <p:sldId id="451" r:id="rId16"/>
    <p:sldId id="450" r:id="rId17"/>
    <p:sldId id="441" r:id="rId18"/>
    <p:sldId id="455" r:id="rId19"/>
    <p:sldId id="447" r:id="rId20"/>
    <p:sldId id="448" r:id="rId21"/>
    <p:sldId id="449" r:id="rId22"/>
    <p:sldId id="429" r:id="rId23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9900"/>
    <a:srgbClr val="FF3300"/>
    <a:srgbClr val="9933FF"/>
    <a:srgbClr val="FF0000"/>
    <a:srgbClr val="0073E6"/>
    <a:srgbClr val="FFFF00"/>
    <a:srgbClr val="CC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5332" autoAdjust="0"/>
  </p:normalViewPr>
  <p:slideViewPr>
    <p:cSldViewPr>
      <p:cViewPr varScale="1">
        <p:scale>
          <a:sx n="86" d="100"/>
          <a:sy n="86" d="100"/>
        </p:scale>
        <p:origin x="144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3254" y="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57176"/>
            <a:ext cx="5781898" cy="46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43" tIns="50371" rIns="100743" bIns="50371" numCol="1" anchor="t" anchorCtr="0" compatLnSpc="1">
            <a:prstTxWarp prst="textNoShape">
              <a:avLst/>
            </a:prstTxWarp>
          </a:bodyPr>
          <a:lstStyle>
            <a:lvl1pPr defTabSz="1008063" eaLnBrk="0" hangingPunct="0">
              <a:defRPr sz="1400" b="1"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Semestres 3 et 4 - 2</a:t>
            </a:r>
            <a:r>
              <a:rPr lang="fr-FR" baseline="30000"/>
              <a:t>ème</a:t>
            </a:r>
            <a:r>
              <a:rPr lang="fr-FR"/>
              <a:t> année du DUT informatique - 2020-2021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05400" y="257179"/>
            <a:ext cx="19939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43" tIns="50371" rIns="100743" bIns="50371" numCol="1" anchor="t" anchorCtr="0" compatLnSpc="1">
            <a:prstTxWarp prst="textNoShape">
              <a:avLst/>
            </a:prstTxWarp>
          </a:bodyPr>
          <a:lstStyle>
            <a:lvl1pPr algn="r" defTabSz="1008063" eaLnBrk="0" hangingPunct="0">
              <a:defRPr sz="1400" i="1"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Philippe Brutus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9"/>
            <a:ext cx="4898267" cy="511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43" tIns="50371" rIns="100743" bIns="50371" numCol="1" anchor="b" anchorCtr="0" compatLnSpc="1">
            <a:prstTxWarp prst="textNoShape">
              <a:avLst/>
            </a:prstTxWarp>
          </a:bodyPr>
          <a:lstStyle>
            <a:lvl1pPr defTabSz="1008063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Département Informatique de l’IUT Grand Ouest Normandie de l’Université de Caen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9723439"/>
            <a:ext cx="3076575" cy="511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43" tIns="50371" rIns="100743" bIns="50371" numCol="1" anchor="b" anchorCtr="0" compatLnSpc="1">
            <a:prstTxWarp prst="textNoShape">
              <a:avLst/>
            </a:prstTxWarp>
          </a:bodyPr>
          <a:lstStyle>
            <a:lvl1pPr algn="r" defTabSz="1008063" eaLnBrk="0" hangingPunct="0">
              <a:defRPr sz="1400"/>
            </a:lvl1pPr>
          </a:lstStyle>
          <a:p>
            <a:pPr>
              <a:defRPr/>
            </a:pPr>
            <a:fld id="{50D44FFF-141F-4184-8B09-9624606A55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324600" y="9525004"/>
            <a:ext cx="698500" cy="633413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22371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94" cy="5126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505" y="0"/>
            <a:ext cx="3076694" cy="5126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1C3C7-0AFE-484A-950A-0A4F3C3A6C86}" type="datetimeFigureOut">
              <a:rPr lang="fr-FR" smtClean="0"/>
              <a:t>29/08/2023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6512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63" y="4860983"/>
            <a:ext cx="5678779" cy="4606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969"/>
            <a:ext cx="3076694" cy="5103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505" y="9721969"/>
            <a:ext cx="3076694" cy="5103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6BDFE-A843-40FD-AAFA-27912BFEB2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99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6BDFE-A843-40FD-AAFA-27912BFEB29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94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Si absence prévue, déclaration préalable</a:t>
            </a:r>
          </a:p>
          <a:p>
            <a:r>
              <a:rPr lang="fr-FR"/>
              <a:t>Sinon,</a:t>
            </a:r>
            <a:r>
              <a:rPr lang="fr-FR" baseline="0"/>
              <a:t> déclaration dès que possible (sans attendre le retour en formation)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6BDFE-A843-40FD-AAFA-27912BFEB299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358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2"/>
          <p:cNvSpPr>
            <a:spLocks noChangeArrowheads="1"/>
          </p:cNvSpPr>
          <p:nvPr userDrawn="1"/>
        </p:nvSpPr>
        <p:spPr bwMode="auto">
          <a:xfrm>
            <a:off x="609600" y="838200"/>
            <a:ext cx="7543800" cy="1447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fr-FR" altLang="fr-FR"/>
          </a:p>
        </p:txBody>
      </p:sp>
      <p:sp>
        <p:nvSpPr>
          <p:cNvPr id="5" name="Line 110"/>
          <p:cNvSpPr>
            <a:spLocks noChangeShapeType="1"/>
          </p:cNvSpPr>
          <p:nvPr userDrawn="1"/>
        </p:nvSpPr>
        <p:spPr bwMode="auto">
          <a:xfrm>
            <a:off x="609600" y="914400"/>
            <a:ext cx="5562600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6" name="Line 111"/>
          <p:cNvSpPr>
            <a:spLocks noChangeShapeType="1"/>
          </p:cNvSpPr>
          <p:nvPr userDrawn="1"/>
        </p:nvSpPr>
        <p:spPr bwMode="auto">
          <a:xfrm>
            <a:off x="2514600" y="2209800"/>
            <a:ext cx="5638800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1594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696913" y="1046163"/>
            <a:ext cx="7380287" cy="1012825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fr-FR" noProof="0"/>
              <a:t>Cliquez pour modifier le style du titre du masque</a:t>
            </a:r>
          </a:p>
        </p:txBody>
      </p:sp>
      <p:sp>
        <p:nvSpPr>
          <p:cNvPr id="191595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  <p:sp>
        <p:nvSpPr>
          <p:cNvPr id="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7CB0C-5722-4C94-8E7F-76995E82BA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4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CDEC2-25EC-4574-A21D-39E08C4C81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32600" y="609600"/>
            <a:ext cx="2006600" cy="54864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70575" cy="54864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84982-18BA-4BC9-9622-11C2807621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1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32FF5-5461-4D7D-B6E2-2259E33C7C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41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35EDB-2901-498A-93AD-2BF6216027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48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DCD8-53DF-4EE1-A478-0D1047BE63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4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561AE-3993-43D7-82A9-6E55010019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59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D8C87-02EF-46F8-B640-1446CAA012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33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38FA7-45A1-4265-8F10-62448A97AC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20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86239-8CE7-40FE-908B-30937144E2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28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5D88F-5ABD-40D8-93A9-EA740CA8D3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76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4"/>
          <p:cNvSpPr>
            <a:spLocks noChangeArrowheads="1"/>
          </p:cNvSpPr>
          <p:nvPr userDrawn="1"/>
        </p:nvSpPr>
        <p:spPr bwMode="auto">
          <a:xfrm>
            <a:off x="457200" y="304800"/>
            <a:ext cx="457200" cy="1447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fr-FR" altLang="fr-FR"/>
          </a:p>
        </p:txBody>
      </p: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90572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0573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0574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270DCA54-B21D-4E12-8748-36BD51C83E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84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1032" name="Line 113"/>
          <p:cNvSpPr>
            <a:spLocks noChangeShapeType="1"/>
          </p:cNvSpPr>
          <p:nvPr userDrawn="1"/>
        </p:nvSpPr>
        <p:spPr bwMode="auto">
          <a:xfrm>
            <a:off x="228600" y="457200"/>
            <a:ext cx="56388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utcaen.unicaen.fr/dokuc3/_media/departement_info/direction_etudes_2a/formulaire_de_declaration_d_absence.od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altLang="fr-FR" dirty="0"/>
              <a:t>Bienvenue</a:t>
            </a:r>
            <a:br>
              <a:rPr lang="fr-FR" altLang="fr-FR" dirty="0"/>
            </a:br>
            <a:r>
              <a:rPr lang="fr-FR" altLang="fr-FR" dirty="0"/>
              <a:t>en 2</a:t>
            </a:r>
            <a:r>
              <a:rPr lang="fr-FR" altLang="fr-FR" baseline="30000" dirty="0"/>
              <a:t>e</a:t>
            </a:r>
            <a:r>
              <a:rPr lang="fr-FR" altLang="fr-FR" dirty="0"/>
              <a:t> année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2788753"/>
            <a:ext cx="1368152" cy="200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708920"/>
            <a:ext cx="2473823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63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SAÉ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7033" y="1788355"/>
            <a:ext cx="8102154" cy="3953445"/>
          </a:xfrm>
        </p:spPr>
        <p:txBody>
          <a:bodyPr/>
          <a:lstStyle/>
          <a:p>
            <a:r>
              <a:rPr lang="fr-FR" sz="3600" dirty="0"/>
              <a:t>Semestre 4</a:t>
            </a:r>
            <a:r>
              <a:rPr lang="fr-FR" dirty="0"/>
              <a:t> </a:t>
            </a:r>
          </a:p>
          <a:p>
            <a:pPr marL="0" indent="0" algn="just">
              <a:buNone/>
            </a:pPr>
            <a:endParaRPr lang="fr-FR" sz="900" dirty="0"/>
          </a:p>
          <a:p>
            <a:pPr lvl="1" algn="just">
              <a:spcBef>
                <a:spcPts val="500"/>
              </a:spcBef>
              <a:spcAft>
                <a:spcPts val="500"/>
              </a:spcAft>
            </a:pPr>
            <a:r>
              <a:rPr lang="fr-FR" dirty="0"/>
              <a:t>1 SAÉ : Développement d’une application complexe = reprise d’une application existante avec recherche d’erreurs dans le code et améliorations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fr-FR" dirty="0">
                <a:solidFill>
                  <a:srgbClr val="002060"/>
                </a:solidFill>
              </a:rPr>
              <a:t>Durée :</a:t>
            </a:r>
            <a:r>
              <a:rPr lang="fr-FR" dirty="0">
                <a:solidFill>
                  <a:srgbClr val="66FF66"/>
                </a:solidFill>
              </a:rPr>
              <a:t> </a:t>
            </a:r>
            <a:r>
              <a:rPr lang="fr-FR" dirty="0"/>
              <a:t>3 jours, du 25 au 27/3/2024</a:t>
            </a:r>
          </a:p>
          <a:p>
            <a:pPr>
              <a:buFontTx/>
              <a:buChar char="-"/>
            </a:pP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542528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620688"/>
            <a:ext cx="7848600" cy="648072"/>
          </a:xfrm>
        </p:spPr>
        <p:txBody>
          <a:bodyPr/>
          <a:lstStyle/>
          <a:p>
            <a:r>
              <a:rPr lang="fr-FR" dirty="0"/>
              <a:t>Le stage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9625" y="1484784"/>
            <a:ext cx="7958138" cy="5040560"/>
          </a:xfrm>
        </p:spPr>
        <p:txBody>
          <a:bodyPr/>
          <a:lstStyle/>
          <a:p>
            <a:pPr algn="just"/>
            <a:r>
              <a:rPr lang="fr-FR" dirty="0"/>
              <a:t>Début : le 2 avril 2024</a:t>
            </a:r>
          </a:p>
          <a:p>
            <a:pPr algn="just"/>
            <a:r>
              <a:rPr lang="fr-FR" dirty="0"/>
              <a:t>Durée : de 8 à 10 semaines</a:t>
            </a:r>
          </a:p>
          <a:p>
            <a:pPr algn="just"/>
            <a:r>
              <a:rPr lang="fr-FR" dirty="0"/>
              <a:t>Vous n’obtiendrez pas de gratification pour un stage de moins de 10 semaines </a:t>
            </a:r>
          </a:p>
          <a:p>
            <a:pPr algn="just"/>
            <a:r>
              <a:rPr lang="fr-FR" dirty="0"/>
              <a:t>Nombre de semaines de stage en BUT : 24</a:t>
            </a:r>
          </a:p>
          <a:p>
            <a:pPr marL="0" indent="0" algn="just">
              <a:buNone/>
            </a:pPr>
            <a:r>
              <a:rPr lang="fr-FR" dirty="0"/>
              <a:t>→ 8 à 10 semaines en BUT2 et 14 à 16 semaines en BUT3</a:t>
            </a:r>
          </a:p>
          <a:p>
            <a:pPr marL="0" indent="0" algn="just">
              <a:buNone/>
            </a:pPr>
            <a:r>
              <a:rPr lang="fr-FR" dirty="0"/>
              <a:t>→ donc si vous faites 10 semaines de stage en BUT2, vous devrez faire 14 semaines en BUT3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5906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Stage + SAÉ S4 + Portfolio S4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Stage : 40%</a:t>
            </a:r>
          </a:p>
          <a:p>
            <a:pPr marL="0" indent="0">
              <a:buNone/>
            </a:pPr>
            <a:endParaRPr lang="fr-FR" sz="1200" dirty="0"/>
          </a:p>
          <a:p>
            <a:r>
              <a:rPr lang="fr-FR" dirty="0"/>
              <a:t>SAÉ S4 : 15%</a:t>
            </a:r>
          </a:p>
          <a:p>
            <a:pPr marL="0" indent="0">
              <a:buNone/>
            </a:pPr>
            <a:endParaRPr lang="fr-FR" sz="1200" dirty="0"/>
          </a:p>
          <a:p>
            <a:r>
              <a:rPr lang="fr-FR" dirty="0"/>
              <a:t>Portfolio S4 : 5%</a:t>
            </a:r>
          </a:p>
          <a:p>
            <a:pPr marL="0" indent="0">
              <a:buNone/>
            </a:pPr>
            <a:endParaRPr lang="fr-FR" sz="1050" dirty="0"/>
          </a:p>
          <a:p>
            <a:pPr marL="0" indent="0">
              <a:buNone/>
            </a:pPr>
            <a:r>
              <a:rPr lang="fr-FR" dirty="0"/>
              <a:t>   → total : 60% du S4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3417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Assiduité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916832"/>
            <a:ext cx="7958138" cy="4343400"/>
          </a:xfrm>
        </p:spPr>
        <p:txBody>
          <a:bodyPr/>
          <a:lstStyle/>
          <a:p>
            <a:pPr algn="just"/>
            <a:r>
              <a:rPr lang="fr-FR" dirty="0"/>
              <a:t>L’assiduité à toutes les activités pédagogiques organisées (cours magistraux, travaux dirigés, travaux pratiques, examens, stage en entreprise …) dans le cadre de la formation est obligatoire pendant toute la durée des études.</a:t>
            </a:r>
          </a:p>
          <a:p>
            <a:pPr>
              <a:buFontTx/>
              <a:buChar char="→"/>
            </a:pPr>
            <a:r>
              <a:rPr lang="fr-FR" dirty="0"/>
              <a:t> Émargement sur feuille de présence</a:t>
            </a:r>
          </a:p>
        </p:txBody>
      </p:sp>
    </p:spTree>
    <p:extLst>
      <p:ext uri="{BB962C8B-B14F-4D97-AF65-F5344CB8AC3E}">
        <p14:creationId xmlns:p14="http://schemas.microsoft.com/office/powerpoint/2010/main" val="538479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Assiduité suite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752600"/>
            <a:ext cx="8515672" cy="4844752"/>
          </a:xfrm>
        </p:spPr>
        <p:txBody>
          <a:bodyPr/>
          <a:lstStyle/>
          <a:p>
            <a:pPr algn="just"/>
            <a:r>
              <a:rPr lang="fr-FR" dirty="0"/>
              <a:t>Toute absence doit être signalée par courriel dans les plus brefs délais au Directeur des études ainsi qu’aux enseignants concernés.</a:t>
            </a:r>
          </a:p>
          <a:p>
            <a:pPr marL="0" indent="0">
              <a:buNone/>
            </a:pPr>
            <a:endParaRPr lang="fr-FR" sz="500" dirty="0"/>
          </a:p>
          <a:p>
            <a:pPr algn="just"/>
            <a:r>
              <a:rPr lang="fr-FR" dirty="0"/>
              <a:t>Pour déclarer une absence et la justifier, le </a:t>
            </a:r>
            <a:r>
              <a:rPr lang="fr-FR" b="1" dirty="0">
                <a:hlinkClick r:id="rId3" tooltip="departement_info:direction_etudes_2a:formulaire_de_declaration_d_absence.odt (149.3 KB)"/>
              </a:rPr>
              <a:t>formulaire de déclaration d'absence</a:t>
            </a:r>
            <a:r>
              <a:rPr lang="fr-FR" b="1" dirty="0"/>
              <a:t> </a:t>
            </a:r>
            <a:r>
              <a:rPr lang="fr-FR" dirty="0"/>
              <a:t>doit être complété et envoyé par courriel au Directeur des études </a:t>
            </a:r>
            <a:r>
              <a:rPr lang="fr-FR" u="sng" dirty="0"/>
              <a:t>accompagné du </a:t>
            </a:r>
            <a:r>
              <a:rPr lang="fr-FR" b="1" u="sng" dirty="0"/>
              <a:t>justificatif officiel</a:t>
            </a:r>
            <a:r>
              <a:rPr lang="fr-FR" dirty="0"/>
              <a:t>, </a:t>
            </a:r>
            <a:r>
              <a:rPr lang="fr-FR" u="sng" dirty="0"/>
              <a:t>au plus tard dans les trois jours ouvrés à partir de la date du début de l'absence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3747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Assiduité suite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762255"/>
            <a:ext cx="7958138" cy="4179169"/>
          </a:xfrm>
        </p:spPr>
        <p:txBody>
          <a:bodyPr/>
          <a:lstStyle/>
          <a:p>
            <a:pPr algn="just"/>
            <a:r>
              <a:rPr lang="fr-FR" dirty="0"/>
              <a:t>Passé ce délai, aucune justification ne peut être acceptée et l’absence sera considérée comme non justifiée.</a:t>
            </a:r>
          </a:p>
          <a:p>
            <a:pPr marL="0" indent="0" algn="just">
              <a:buNone/>
            </a:pPr>
            <a:endParaRPr lang="fr-FR" sz="1000" dirty="0"/>
          </a:p>
          <a:p>
            <a:pPr algn="just"/>
            <a:r>
              <a:rPr lang="fr-FR" dirty="0"/>
              <a:t>Rappel : un malus de 0,05 point est appliqué </a:t>
            </a:r>
            <a:r>
              <a:rPr lang="fr-FR" u="sng" dirty="0"/>
              <a:t>sur l'ensemble des UE du semestre concerné </a:t>
            </a:r>
            <a:r>
              <a:rPr lang="fr-FR" dirty="0"/>
              <a:t>pour toute absence injustifiée constatée dans un élément pédagogique.</a:t>
            </a:r>
          </a:p>
        </p:txBody>
      </p:sp>
    </p:spTree>
    <p:extLst>
      <p:ext uri="{BB962C8B-B14F-4D97-AF65-F5344CB8AC3E}">
        <p14:creationId xmlns:p14="http://schemas.microsoft.com/office/powerpoint/2010/main" val="1144339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Absence à un contrôle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52600"/>
            <a:ext cx="8443664" cy="4772744"/>
          </a:xfrm>
        </p:spPr>
        <p:txBody>
          <a:bodyPr/>
          <a:lstStyle/>
          <a:p>
            <a:r>
              <a:rPr lang="fr-FR" dirty="0"/>
              <a:t>Deux cas sont possibles : </a:t>
            </a:r>
          </a:p>
          <a:p>
            <a:pPr marL="0" indent="0">
              <a:buNone/>
            </a:pPr>
            <a:endParaRPr lang="fr-FR" sz="200" dirty="0"/>
          </a:p>
          <a:p>
            <a:pPr lvl="1" algn="just"/>
            <a:r>
              <a:rPr lang="fr-FR" dirty="0"/>
              <a:t>L’absence est justifiée : il appartient à l'étudiant ayant été absent de </a:t>
            </a:r>
            <a:r>
              <a:rPr lang="fr-FR" u="sng" dirty="0"/>
              <a:t>solliciter de la part de l'enseignant concerné un rattrapage</a:t>
            </a:r>
            <a:r>
              <a:rPr lang="fr-FR" dirty="0"/>
              <a:t>. Une épreuve de rattrapage sera proposée préférentiellement. En cas d’impossibilité, la note ABJ (absence justifiée) est reportée.</a:t>
            </a:r>
          </a:p>
          <a:p>
            <a:pPr marL="457200" lvl="1" indent="0">
              <a:buNone/>
            </a:pPr>
            <a:endParaRPr lang="fr-FR" sz="400" dirty="0"/>
          </a:p>
          <a:p>
            <a:pPr lvl="1" algn="just"/>
            <a:r>
              <a:rPr lang="fr-FR" dirty="0"/>
              <a:t>L’absence est injustifiée : la note ABI (absence injustifiée) est reportée. Elle correspond à un zéro dans le calcul des résultats du semestre.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0070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Motifs valables d’absence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9625" y="1916833"/>
            <a:ext cx="7958138" cy="4179168"/>
          </a:xfrm>
        </p:spPr>
        <p:txBody>
          <a:bodyPr/>
          <a:lstStyle/>
          <a:p>
            <a:r>
              <a:rPr lang="fr-FR" dirty="0"/>
              <a:t>maladie avec certificat médical original ;</a:t>
            </a:r>
          </a:p>
          <a:p>
            <a:r>
              <a:rPr lang="fr-FR" dirty="0"/>
              <a:t>maternité et mariage avec justificatif ;</a:t>
            </a:r>
          </a:p>
          <a:p>
            <a:r>
              <a:rPr lang="fr-FR" dirty="0"/>
              <a:t>décès d’un parent proche avec acte officiel ;</a:t>
            </a:r>
          </a:p>
          <a:p>
            <a:r>
              <a:rPr lang="fr-FR" dirty="0"/>
              <a:t>convocation officielle avec justificatif ;</a:t>
            </a:r>
          </a:p>
          <a:p>
            <a:r>
              <a:rPr lang="fr-FR" dirty="0"/>
              <a:t>autres motifs validés par le Directeur des études ou </a:t>
            </a:r>
            <a:r>
              <a:rPr lang="fr-FR" i="1" dirty="0"/>
              <a:t>in fine</a:t>
            </a:r>
            <a:r>
              <a:rPr lang="fr-FR" dirty="0"/>
              <a:t> la Responsable du département.</a:t>
            </a:r>
          </a:p>
        </p:txBody>
      </p:sp>
    </p:spTree>
    <p:extLst>
      <p:ext uri="{BB962C8B-B14F-4D97-AF65-F5344CB8AC3E}">
        <p14:creationId xmlns:p14="http://schemas.microsoft.com/office/powerpoint/2010/main" val="1645289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5532" y="692696"/>
            <a:ext cx="7848600" cy="1143000"/>
          </a:xfrm>
        </p:spPr>
        <p:txBody>
          <a:bodyPr/>
          <a:lstStyle/>
          <a:p>
            <a:pPr algn="just"/>
            <a:r>
              <a:rPr lang="fr-FR" dirty="0"/>
              <a:t>Cas des étudiants n’ayant pas validé une UE en 1</a:t>
            </a:r>
            <a:r>
              <a:rPr lang="fr-FR" baseline="30000" dirty="0"/>
              <a:t>re</a:t>
            </a:r>
            <a:r>
              <a:rPr lang="fr-FR" dirty="0"/>
              <a:t> année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Les étudiant(e)s n’ayant pas validé une UE en 1</a:t>
            </a:r>
            <a:r>
              <a:rPr lang="fr-FR" baseline="30000" dirty="0"/>
              <a:t>re</a:t>
            </a:r>
            <a:r>
              <a:rPr lang="fr-FR" dirty="0"/>
              <a:t> année (moyenne &lt; 10) doivent obtenir au minimum 10/20 dans cette UE en 2</a:t>
            </a:r>
            <a:r>
              <a:rPr lang="fr-FR" baseline="30000" dirty="0"/>
              <a:t>e</a:t>
            </a:r>
            <a:r>
              <a:rPr lang="fr-FR" dirty="0"/>
              <a:t> année pour la valider définitivement.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363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616230"/>
            <a:ext cx="7848600" cy="371128"/>
          </a:xfrm>
        </p:spPr>
        <p:txBody>
          <a:bodyPr/>
          <a:lstStyle/>
          <a:p>
            <a:pPr algn="ctr"/>
            <a:r>
              <a:rPr lang="fr-FR" sz="3600" dirty="0"/>
              <a:t>TD1 provisoire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504205"/>
              </p:ext>
            </p:extLst>
          </p:nvPr>
        </p:nvGraphicFramePr>
        <p:xfrm>
          <a:off x="467544" y="987358"/>
          <a:ext cx="3888432" cy="53895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3706">
                  <a:extLst>
                    <a:ext uri="{9D8B030D-6E8A-4147-A177-3AD203B41FA5}">
                      <a16:colId xmlns:a16="http://schemas.microsoft.com/office/drawing/2014/main" val="2194633768"/>
                    </a:ext>
                  </a:extLst>
                </a:gridCol>
                <a:gridCol w="3354726">
                  <a:extLst>
                    <a:ext uri="{9D8B030D-6E8A-4147-A177-3AD203B41FA5}">
                      <a16:colId xmlns:a16="http://schemas.microsoft.com/office/drawing/2014/main" val="4018654580"/>
                    </a:ext>
                  </a:extLst>
                </a:gridCol>
              </a:tblGrid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BAGOT Paul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87382275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BAYON Axel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54036135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BRINDJONC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Lukian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21002822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EPPELÉ Ferdinand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97438559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HAMON Arthur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99452694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LE BLAY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Ianis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17176306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LEPLEY Gaëtan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46745540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LEROY Fabien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400689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LEVALLOIS Mathéo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68038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LOUVET Flavien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48243740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MEZIERE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Lény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55576076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PETRUS Eliot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17972708"/>
                  </a:ext>
                </a:extLst>
              </a:tr>
              <a:tr h="414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PEYREGNE Nicolas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06923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80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Département informatique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628800"/>
            <a:ext cx="8731696" cy="4896544"/>
          </a:xfrm>
        </p:spPr>
        <p:txBody>
          <a:bodyPr/>
          <a:lstStyle/>
          <a:p>
            <a:pPr marL="0" indent="0">
              <a:spcAft>
                <a:spcPts val="300"/>
              </a:spcAft>
              <a:buNone/>
            </a:pPr>
            <a:r>
              <a:rPr lang="fr-FR" sz="2800" dirty="0"/>
              <a:t>Secrétariat : Gwendoline </a:t>
            </a:r>
            <a:r>
              <a:rPr lang="fr-FR" sz="2800" dirty="0" err="1"/>
              <a:t>Lugnier</a:t>
            </a:r>
            <a:endParaRPr lang="fr-FR" sz="200" dirty="0"/>
          </a:p>
          <a:p>
            <a:pPr marL="0" indent="0">
              <a:spcAft>
                <a:spcPts val="300"/>
              </a:spcAft>
              <a:buNone/>
            </a:pPr>
            <a:r>
              <a:rPr lang="fr-FR" sz="2800" dirty="0"/>
              <a:t>Direction du département : Fabienne </a:t>
            </a:r>
            <a:r>
              <a:rPr lang="fr-FR" sz="2800" dirty="0" err="1"/>
              <a:t>Jort</a:t>
            </a:r>
            <a:r>
              <a:rPr lang="fr-FR" sz="2800" dirty="0"/>
              <a:t> 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fr-FR" sz="2800" dirty="0"/>
              <a:t>Direction des études 1</a:t>
            </a:r>
            <a:r>
              <a:rPr lang="fr-FR" sz="2800" baseline="30000" dirty="0"/>
              <a:t>re</a:t>
            </a:r>
            <a:r>
              <a:rPr lang="fr-FR" sz="2800" dirty="0"/>
              <a:t> année : Jean-François Anne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fr-FR" sz="2800" dirty="0"/>
              <a:t>Direction des études 2</a:t>
            </a:r>
            <a:r>
              <a:rPr lang="fr-FR" sz="2800" baseline="30000" dirty="0"/>
              <a:t>e</a:t>
            </a:r>
            <a:r>
              <a:rPr lang="fr-FR" sz="2800" dirty="0"/>
              <a:t> année : Sylvian Delhoumi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fr-FR" sz="2800" dirty="0"/>
              <a:t>Direction des études 3</a:t>
            </a:r>
            <a:r>
              <a:rPr lang="fr-FR" sz="2800" baseline="30000" dirty="0"/>
              <a:t>e</a:t>
            </a:r>
            <a:r>
              <a:rPr lang="fr-FR" sz="2800" dirty="0"/>
              <a:t> année/Alternance : Yohann Jacquier/</a:t>
            </a:r>
            <a:r>
              <a:rPr lang="fr-FR" sz="2800" dirty="0" err="1"/>
              <a:t>Eric</a:t>
            </a:r>
            <a:r>
              <a:rPr lang="fr-FR" sz="2800" dirty="0"/>
              <a:t> </a:t>
            </a:r>
            <a:r>
              <a:rPr lang="fr-FR" sz="2800" dirty="0" err="1"/>
              <a:t>Porcq</a:t>
            </a:r>
            <a:endParaRPr lang="fr-FR" sz="2800" dirty="0"/>
          </a:p>
          <a:p>
            <a:pPr marL="0" indent="0">
              <a:spcAft>
                <a:spcPts val="300"/>
              </a:spcAft>
              <a:buNone/>
            </a:pPr>
            <a:r>
              <a:rPr lang="fr-FR" sz="2800" dirty="0"/>
              <a:t>Responsable des stages : Pierrick </a:t>
            </a:r>
            <a:r>
              <a:rPr lang="fr-FR" sz="2800" dirty="0" err="1"/>
              <a:t>Meignen</a:t>
            </a:r>
            <a:endParaRPr lang="fr-FR" sz="2800" dirty="0"/>
          </a:p>
          <a:p>
            <a:pPr marL="0" indent="0">
              <a:spcAft>
                <a:spcPts val="300"/>
              </a:spcAft>
              <a:buNone/>
            </a:pPr>
            <a:r>
              <a:rPr lang="fr-FR" sz="2800" dirty="0"/>
              <a:t>Responsable des emplois du temps : Albrecht Zimmermann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fr-FR" sz="2800" dirty="0"/>
              <a:t>Responsable des SAÉ 3 et 4 : Laurent Jeanpierre</a:t>
            </a:r>
          </a:p>
          <a:p>
            <a:pPr marL="0" indent="0">
              <a:spcAft>
                <a:spcPts val="300"/>
              </a:spcAft>
              <a:buNone/>
            </a:pPr>
            <a:endParaRPr lang="fr-FR" sz="2800" dirty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78658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6580" y="476672"/>
            <a:ext cx="7887824" cy="451650"/>
          </a:xfrm>
        </p:spPr>
        <p:txBody>
          <a:bodyPr/>
          <a:lstStyle/>
          <a:p>
            <a:pPr algn="ctr"/>
            <a:r>
              <a:rPr lang="fr-FR" sz="3200" dirty="0"/>
              <a:t>TD2 provisoire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372315"/>
              </p:ext>
            </p:extLst>
          </p:nvPr>
        </p:nvGraphicFramePr>
        <p:xfrm>
          <a:off x="467544" y="827586"/>
          <a:ext cx="4032448" cy="54364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7835">
                  <a:extLst>
                    <a:ext uri="{9D8B030D-6E8A-4147-A177-3AD203B41FA5}">
                      <a16:colId xmlns:a16="http://schemas.microsoft.com/office/drawing/2014/main" val="2293645066"/>
                    </a:ext>
                  </a:extLst>
                </a:gridCol>
                <a:gridCol w="3514613">
                  <a:extLst>
                    <a:ext uri="{9D8B030D-6E8A-4147-A177-3AD203B41FA5}">
                      <a16:colId xmlns:a16="http://schemas.microsoft.com/office/drawing/2014/main" val="986979822"/>
                    </a:ext>
                  </a:extLst>
                </a:gridCol>
              </a:tblGrid>
              <a:tr h="4328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AUBRY Raphaël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7480912"/>
                  </a:ext>
                </a:extLst>
              </a:tr>
              <a:tr h="4949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DELCOURT Arthur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20831885"/>
                  </a:ext>
                </a:extLst>
              </a:tr>
              <a:tr h="4055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GUIDEAU Jean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69696748"/>
                  </a:ext>
                </a:extLst>
              </a:tr>
              <a:tr h="47596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JOBARD Maxime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65384398"/>
                  </a:ext>
                </a:extLst>
              </a:tr>
              <a:tr h="41870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Mme LAIGLE Émeline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7618548"/>
                  </a:ext>
                </a:extLst>
              </a:tr>
              <a:tr h="4453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LE BLAIS Tom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75408881"/>
                  </a:ext>
                </a:extLst>
              </a:tr>
              <a:tr h="4586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LE NEINDRE Ethan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7671035"/>
                  </a:ext>
                </a:extLst>
              </a:tr>
              <a:tr h="4774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LEROSIER Alexandre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9292960"/>
                  </a:ext>
                </a:extLst>
              </a:tr>
              <a:tr h="5628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LESIEUR Théo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12627428"/>
                  </a:ext>
                </a:extLst>
              </a:tr>
              <a:tr h="34163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MADELAINE Baptiste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3086261"/>
                  </a:ext>
                </a:extLst>
              </a:tr>
              <a:tr h="51729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Mme MARGO Lisa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6063835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514" marR="7514" marT="75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MOUCHEL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Matthéo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84152268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27271"/>
              </p:ext>
            </p:extLst>
          </p:nvPr>
        </p:nvGraphicFramePr>
        <p:xfrm>
          <a:off x="4644010" y="827584"/>
          <a:ext cx="4142018" cy="5049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997">
                  <a:extLst>
                    <a:ext uri="{9D8B030D-6E8A-4147-A177-3AD203B41FA5}">
                      <a16:colId xmlns:a16="http://schemas.microsoft.com/office/drawing/2014/main" val="219544865"/>
                    </a:ext>
                  </a:extLst>
                </a:gridCol>
                <a:gridCol w="3535021">
                  <a:extLst>
                    <a:ext uri="{9D8B030D-6E8A-4147-A177-3AD203B41FA5}">
                      <a16:colId xmlns:a16="http://schemas.microsoft.com/office/drawing/2014/main" val="3977083160"/>
                    </a:ext>
                  </a:extLst>
                </a:gridCol>
              </a:tblGrid>
              <a:tr h="5219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NICOLLE Raphaël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6405057"/>
                  </a:ext>
                </a:extLst>
              </a:tr>
              <a:tr h="42329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PATEY Valentin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406849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PIEL Louis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98759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REKAÏ Vladimir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476185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RICOZZI Romain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2447996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RIGUET Cyrille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6092141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SCHNEIDER Clément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7887615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SEFRIOUI Hugo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32956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SIOPATHIS Lukas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30572899"/>
                  </a:ext>
                </a:extLst>
              </a:tr>
              <a:tr h="4574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SNITH Valentin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5156175"/>
                  </a:ext>
                </a:extLst>
              </a:tr>
              <a:tr h="47866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SOREL </a:t>
                      </a:r>
                      <a:r>
                        <a:rPr lang="fr-FR" sz="2400" b="0" i="0" u="none" strike="noStrike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Léni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92959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403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9254" y="476672"/>
            <a:ext cx="8024746" cy="432048"/>
          </a:xfrm>
        </p:spPr>
        <p:txBody>
          <a:bodyPr/>
          <a:lstStyle/>
          <a:p>
            <a:pPr algn="ctr"/>
            <a:r>
              <a:rPr lang="fr-FR" sz="3200" dirty="0"/>
              <a:t>TD3 provisoire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765337"/>
              </p:ext>
            </p:extLst>
          </p:nvPr>
        </p:nvGraphicFramePr>
        <p:xfrm>
          <a:off x="467544" y="836717"/>
          <a:ext cx="4248472" cy="5913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1617174105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137625957"/>
                    </a:ext>
                  </a:extLst>
                </a:gridCol>
              </a:tblGrid>
              <a:tr h="5437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AÏT AZZOUZENE Julien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96745267"/>
                  </a:ext>
                </a:extLst>
              </a:tr>
              <a:tr h="5144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BALLU Martin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25176408"/>
                  </a:ext>
                </a:extLst>
              </a:tr>
              <a:tr h="5144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BARATIN Clément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10901198"/>
                  </a:ext>
                </a:extLst>
              </a:tr>
              <a:tr h="5144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BERGEROT Guillaume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6003425"/>
                  </a:ext>
                </a:extLst>
              </a:tr>
              <a:tr h="5144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BRISSAUD Andgel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90130533"/>
                  </a:ext>
                </a:extLst>
              </a:tr>
              <a:tr h="5144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CUREAU Baptiste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59962666"/>
                  </a:ext>
                </a:extLst>
              </a:tr>
              <a:tr h="5144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DE LA POËZE D’ HARAMBURE Cyprien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81230903"/>
                  </a:ext>
                </a:extLst>
              </a:tr>
              <a:tr h="5144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DUBOS Arthur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09562802"/>
                  </a:ext>
                </a:extLst>
              </a:tr>
              <a:tr h="5144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Mme ESSIENTH Orianne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54375971"/>
                  </a:ext>
                </a:extLst>
              </a:tr>
              <a:tr h="5144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FRIBOULET Victor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55320875"/>
                  </a:ext>
                </a:extLst>
              </a:tr>
              <a:tr h="5144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Mme HARANG Gabrielle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5986230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641286"/>
              </p:ext>
            </p:extLst>
          </p:nvPr>
        </p:nvGraphicFramePr>
        <p:xfrm>
          <a:off x="4860032" y="836713"/>
          <a:ext cx="3816424" cy="5916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116">
                  <a:extLst>
                    <a:ext uri="{9D8B030D-6E8A-4147-A177-3AD203B41FA5}">
                      <a16:colId xmlns:a16="http://schemas.microsoft.com/office/drawing/2014/main" val="3989607641"/>
                    </a:ext>
                  </a:extLst>
                </a:gridCol>
                <a:gridCol w="1179622">
                  <a:extLst>
                    <a:ext uri="{9D8B030D-6E8A-4147-A177-3AD203B41FA5}">
                      <a16:colId xmlns:a16="http://schemas.microsoft.com/office/drawing/2014/main" val="1131042609"/>
                    </a:ext>
                  </a:extLst>
                </a:gridCol>
                <a:gridCol w="2081686">
                  <a:extLst>
                    <a:ext uri="{9D8B030D-6E8A-4147-A177-3AD203B41FA5}">
                      <a16:colId xmlns:a16="http://schemas.microsoft.com/office/drawing/2014/main" val="3950980502"/>
                    </a:ext>
                  </a:extLst>
                </a:gridCol>
              </a:tblGrid>
              <a:tr h="4931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LAGAÜZÈRE Hugo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07586590"/>
                  </a:ext>
                </a:extLst>
              </a:tr>
              <a:tr h="4931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LECOQ Enzo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6717306"/>
                  </a:ext>
                </a:extLst>
              </a:tr>
              <a:tr h="4931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LEVEQUE Luc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3386952"/>
                  </a:ext>
                </a:extLst>
              </a:tr>
              <a:tr h="73750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38" marR="5738" marT="573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LEVESQUE Maxence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57367490"/>
                  </a:ext>
                </a:extLst>
              </a:tr>
              <a:tr h="4931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5738" marR="5738" marT="573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LOPES </a:t>
                      </a:r>
                      <a:r>
                        <a:rPr lang="fr-FR" sz="2400" b="0" i="0" u="none" strike="noStrike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Alenso</a:t>
                      </a:r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04783080"/>
                  </a:ext>
                </a:extLst>
              </a:tr>
              <a:tr h="4931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5738" marR="5738" marT="573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MORISSE Paul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622450"/>
                  </a:ext>
                </a:extLst>
              </a:tr>
              <a:tr h="4931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5738" marR="5738" marT="573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MUSSIER Adrien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31779781"/>
                  </a:ext>
                </a:extLst>
              </a:tr>
              <a:tr h="4931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5738" marR="5738" marT="573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SAILLY Julien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14458113"/>
                  </a:ext>
                </a:extLst>
              </a:tr>
              <a:tr h="73750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738" marR="5738" marT="573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SAINT-GAUDIN Guilhem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75668595"/>
                  </a:ext>
                </a:extLst>
              </a:tr>
              <a:tr h="4931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5738" marR="5738" marT="573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TOURBILLON Noé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94177482"/>
                  </a:ext>
                </a:extLst>
              </a:tr>
              <a:tr h="493141"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8" marR="5738" marT="573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8" marR="5738" marT="57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8" marR="5738" marT="5738" marB="0" anchor="b"/>
                </a:tc>
                <a:extLst>
                  <a:ext uri="{0D108BD9-81ED-4DB2-BD59-A6C34878D82A}">
                    <a16:rowId xmlns:a16="http://schemas.microsoft.com/office/drawing/2014/main" val="1935318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185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Questions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39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1960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</a:t>
            </a:r>
            <a:r>
              <a:rPr lang="fr-FR" baseline="30000" dirty="0"/>
              <a:t>e</a:t>
            </a:r>
            <a:r>
              <a:rPr lang="fr-FR" dirty="0"/>
              <a:t> année du BUT informatique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1062" y="2060848"/>
            <a:ext cx="7958138" cy="4320479"/>
          </a:xfrm>
        </p:spPr>
        <p:txBody>
          <a:bodyPr/>
          <a:lstStyle/>
          <a:p>
            <a:r>
              <a:rPr lang="fr-FR" dirty="0"/>
              <a:t>Semestre 3 : 16 semaines</a:t>
            </a:r>
          </a:p>
          <a:p>
            <a:pPr lvl="1">
              <a:spcBef>
                <a:spcPts val="300"/>
              </a:spcBef>
            </a:pPr>
            <a:endParaRPr lang="fr-FR" sz="2000" dirty="0"/>
          </a:p>
          <a:p>
            <a:pPr lvl="1">
              <a:spcBef>
                <a:spcPts val="300"/>
              </a:spcBef>
            </a:pPr>
            <a:r>
              <a:rPr lang="fr-FR" dirty="0"/>
              <a:t>du 5 septembre au 27 octobre	</a:t>
            </a:r>
            <a:r>
              <a:rPr lang="fr-FR" sz="2400" dirty="0"/>
              <a:t>(8 semaines)</a:t>
            </a:r>
          </a:p>
          <a:p>
            <a:pPr lvl="1">
              <a:spcBef>
                <a:spcPts val="300"/>
              </a:spcBef>
            </a:pPr>
            <a:endParaRPr lang="fr-FR" sz="2000" dirty="0"/>
          </a:p>
          <a:p>
            <a:pPr lvl="1">
              <a:spcBef>
                <a:spcPts val="300"/>
              </a:spcBef>
            </a:pPr>
            <a:r>
              <a:rPr lang="fr-FR" dirty="0"/>
              <a:t>du 6 novembre au 22 décembre</a:t>
            </a:r>
            <a:r>
              <a:rPr lang="fr-FR" sz="2400" dirty="0"/>
              <a:t>	(7 semaines)</a:t>
            </a:r>
            <a:endParaRPr lang="fr-FR" dirty="0"/>
          </a:p>
          <a:p>
            <a:pPr lvl="1">
              <a:spcBef>
                <a:spcPts val="300"/>
              </a:spcBef>
            </a:pPr>
            <a:endParaRPr lang="fr-FR" sz="2000" dirty="0"/>
          </a:p>
          <a:p>
            <a:pPr lvl="1">
              <a:spcBef>
                <a:spcPts val="300"/>
              </a:spcBef>
            </a:pPr>
            <a:r>
              <a:rPr lang="fr-FR" dirty="0"/>
              <a:t>du 8 janvier au 12 janvier</a:t>
            </a:r>
            <a:r>
              <a:rPr lang="fr-FR" sz="2400" dirty="0"/>
              <a:t>		(1 semaine)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588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</a:t>
            </a:r>
            <a:r>
              <a:rPr lang="fr-FR" baseline="30000" dirty="0"/>
              <a:t>e</a:t>
            </a:r>
            <a:r>
              <a:rPr lang="fr-FR" dirty="0"/>
              <a:t> année du BUT informatique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9625" y="2060848"/>
            <a:ext cx="7958138" cy="3888432"/>
          </a:xfrm>
        </p:spPr>
        <p:txBody>
          <a:bodyPr/>
          <a:lstStyle/>
          <a:p>
            <a:pPr algn="just"/>
            <a:r>
              <a:rPr lang="fr-FR" dirty="0"/>
              <a:t>Semestre 4 : 9 semaines + 8-10 semaines de stage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fr-FR" sz="2000" dirty="0"/>
          </a:p>
          <a:p>
            <a:pPr lvl="1">
              <a:spcBef>
                <a:spcPts val="300"/>
              </a:spcBef>
            </a:pPr>
            <a:r>
              <a:rPr lang="fr-FR" dirty="0"/>
              <a:t>du 22 janvier au 23 février	 	  </a:t>
            </a:r>
            <a:r>
              <a:rPr lang="fr-FR" sz="2400" dirty="0"/>
              <a:t>(5 semaines)</a:t>
            </a:r>
            <a:endParaRPr lang="fr-FR" dirty="0"/>
          </a:p>
          <a:p>
            <a:pPr marL="457200" lvl="1" indent="0">
              <a:spcBef>
                <a:spcPts val="300"/>
              </a:spcBef>
              <a:buNone/>
            </a:pPr>
            <a:endParaRPr lang="fr-FR" sz="2000" dirty="0"/>
          </a:p>
          <a:p>
            <a:pPr lvl="1">
              <a:spcBef>
                <a:spcPts val="300"/>
              </a:spcBef>
            </a:pPr>
            <a:r>
              <a:rPr lang="fr-FR" dirty="0"/>
              <a:t>du 4 mars au 29 mars		  </a:t>
            </a:r>
            <a:r>
              <a:rPr lang="fr-FR" sz="2400" dirty="0"/>
              <a:t>(4 semaines)</a:t>
            </a:r>
            <a:endParaRPr lang="fr-FR" dirty="0"/>
          </a:p>
          <a:p>
            <a:pPr marL="457200" lvl="1" indent="0">
              <a:spcBef>
                <a:spcPts val="300"/>
              </a:spcBef>
              <a:buNone/>
            </a:pPr>
            <a:endParaRPr lang="fr-FR" sz="2000" dirty="0"/>
          </a:p>
          <a:p>
            <a:pPr lvl="1">
              <a:spcBef>
                <a:spcPts val="300"/>
              </a:spcBef>
            </a:pPr>
            <a:r>
              <a:rPr lang="fr-FR" dirty="0"/>
              <a:t>entre le 2 avril et le 7 juin 	</a:t>
            </a:r>
            <a:r>
              <a:rPr lang="fr-FR" sz="2400" dirty="0"/>
              <a:t>(8-10 semaines de stage)</a:t>
            </a:r>
          </a:p>
        </p:txBody>
      </p:sp>
    </p:spTree>
    <p:extLst>
      <p:ext uri="{BB962C8B-B14F-4D97-AF65-F5344CB8AC3E}">
        <p14:creationId xmlns:p14="http://schemas.microsoft.com/office/powerpoint/2010/main" val="162406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7236938" y="3753618"/>
            <a:ext cx="325365" cy="292973"/>
          </a:xfrm>
          <a:prstGeom prst="rect">
            <a:avLst/>
          </a:prstGeom>
          <a:solidFill>
            <a:srgbClr val="FF9900"/>
          </a:solidFill>
          <a:ln w="12700" cap="sq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475353" y="3759423"/>
            <a:ext cx="720080" cy="288032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595033" y="3759423"/>
            <a:ext cx="360040" cy="288032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Calendrier du semestre 3</a:t>
            </a:r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295169" y="3911605"/>
            <a:ext cx="7620344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Connecteur droit 7"/>
          <p:cNvCxnSpPr/>
          <p:nvPr/>
        </p:nvCxnSpPr>
        <p:spPr bwMode="auto">
          <a:xfrm>
            <a:off x="71471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onnecteur droit 23"/>
          <p:cNvCxnSpPr/>
          <p:nvPr/>
        </p:nvCxnSpPr>
        <p:spPr bwMode="auto">
          <a:xfrm>
            <a:off x="107475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Connecteur droit 24"/>
          <p:cNvCxnSpPr/>
          <p:nvPr/>
        </p:nvCxnSpPr>
        <p:spPr bwMode="auto">
          <a:xfrm>
            <a:off x="143479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Connecteur droit 25"/>
          <p:cNvCxnSpPr/>
          <p:nvPr/>
        </p:nvCxnSpPr>
        <p:spPr bwMode="auto">
          <a:xfrm>
            <a:off x="179483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onnecteur droit 26"/>
          <p:cNvCxnSpPr/>
          <p:nvPr/>
        </p:nvCxnSpPr>
        <p:spPr bwMode="auto">
          <a:xfrm>
            <a:off x="215487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onnecteur droit 27"/>
          <p:cNvCxnSpPr/>
          <p:nvPr/>
        </p:nvCxnSpPr>
        <p:spPr bwMode="auto">
          <a:xfrm>
            <a:off x="251491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Connecteur droit 28"/>
          <p:cNvCxnSpPr/>
          <p:nvPr/>
        </p:nvCxnSpPr>
        <p:spPr bwMode="auto">
          <a:xfrm>
            <a:off x="287495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Connecteur droit 29"/>
          <p:cNvCxnSpPr/>
          <p:nvPr/>
        </p:nvCxnSpPr>
        <p:spPr bwMode="auto">
          <a:xfrm>
            <a:off x="323499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Connecteur droit 30"/>
          <p:cNvCxnSpPr/>
          <p:nvPr/>
        </p:nvCxnSpPr>
        <p:spPr bwMode="auto">
          <a:xfrm>
            <a:off x="359503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Connecteur droit 31"/>
          <p:cNvCxnSpPr/>
          <p:nvPr/>
        </p:nvCxnSpPr>
        <p:spPr bwMode="auto">
          <a:xfrm>
            <a:off x="395507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Connecteur droit 32"/>
          <p:cNvCxnSpPr/>
          <p:nvPr/>
        </p:nvCxnSpPr>
        <p:spPr bwMode="auto">
          <a:xfrm>
            <a:off x="431511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Connecteur droit 33"/>
          <p:cNvCxnSpPr/>
          <p:nvPr/>
        </p:nvCxnSpPr>
        <p:spPr bwMode="auto">
          <a:xfrm>
            <a:off x="467515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Connecteur droit 34"/>
          <p:cNvCxnSpPr/>
          <p:nvPr/>
        </p:nvCxnSpPr>
        <p:spPr bwMode="auto">
          <a:xfrm>
            <a:off x="503519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Connecteur droit 36"/>
          <p:cNvCxnSpPr/>
          <p:nvPr/>
        </p:nvCxnSpPr>
        <p:spPr bwMode="auto">
          <a:xfrm>
            <a:off x="575527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Connecteur droit 37"/>
          <p:cNvCxnSpPr/>
          <p:nvPr/>
        </p:nvCxnSpPr>
        <p:spPr bwMode="auto">
          <a:xfrm>
            <a:off x="611531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Connecteur droit 38"/>
          <p:cNvCxnSpPr/>
          <p:nvPr/>
        </p:nvCxnSpPr>
        <p:spPr bwMode="auto">
          <a:xfrm>
            <a:off x="647535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Connecteur droit 39"/>
          <p:cNvCxnSpPr/>
          <p:nvPr/>
        </p:nvCxnSpPr>
        <p:spPr bwMode="auto">
          <a:xfrm>
            <a:off x="683539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Connecteur droit 40"/>
          <p:cNvCxnSpPr/>
          <p:nvPr/>
        </p:nvCxnSpPr>
        <p:spPr bwMode="auto">
          <a:xfrm>
            <a:off x="719543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Connecteur droit 41"/>
          <p:cNvCxnSpPr/>
          <p:nvPr/>
        </p:nvCxnSpPr>
        <p:spPr bwMode="auto">
          <a:xfrm>
            <a:off x="755547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Connecteur droit 42"/>
          <p:cNvCxnSpPr/>
          <p:nvPr/>
        </p:nvCxnSpPr>
        <p:spPr bwMode="auto">
          <a:xfrm>
            <a:off x="7915513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ZoneTexte 45"/>
          <p:cNvSpPr txBox="1"/>
          <p:nvPr/>
        </p:nvSpPr>
        <p:spPr>
          <a:xfrm rot="16926133">
            <a:off x="126171" y="2792102"/>
            <a:ext cx="1428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5 septembre</a:t>
            </a:r>
          </a:p>
        </p:txBody>
      </p:sp>
      <p:sp>
        <p:nvSpPr>
          <p:cNvPr id="55" name="ZoneTexte 54"/>
          <p:cNvSpPr txBox="1"/>
          <p:nvPr/>
        </p:nvSpPr>
        <p:spPr>
          <a:xfrm rot="16926133">
            <a:off x="7009564" y="2947211"/>
            <a:ext cx="1215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19 janvier</a:t>
            </a:r>
          </a:p>
        </p:txBody>
      </p:sp>
      <p:cxnSp>
        <p:nvCxnSpPr>
          <p:cNvPr id="57" name="Connecteur droit 56"/>
          <p:cNvCxnSpPr/>
          <p:nvPr/>
        </p:nvCxnSpPr>
        <p:spPr bwMode="auto">
          <a:xfrm>
            <a:off x="2225963" y="3789040"/>
            <a:ext cx="0" cy="1368152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ZoneTexte 62"/>
          <p:cNvSpPr txBox="1"/>
          <p:nvPr/>
        </p:nvSpPr>
        <p:spPr>
          <a:xfrm>
            <a:off x="712143" y="5177404"/>
            <a:ext cx="1653017" cy="915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Élection</a:t>
            </a:r>
            <a:br>
              <a:rPr lang="fr-FR" sz="1800" dirty="0">
                <a:solidFill>
                  <a:srgbClr val="FF0000"/>
                </a:solidFill>
              </a:rPr>
            </a:br>
            <a:r>
              <a:rPr lang="fr-FR" sz="1800" dirty="0">
                <a:solidFill>
                  <a:srgbClr val="FF0000"/>
                </a:solidFill>
              </a:rPr>
              <a:t>des délégués</a:t>
            </a:r>
          </a:p>
          <a:p>
            <a:pPr algn="r"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au Conseil</a:t>
            </a:r>
          </a:p>
          <a:p>
            <a:pPr algn="r"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de Département</a:t>
            </a:r>
          </a:p>
        </p:txBody>
      </p:sp>
      <p:sp>
        <p:nvSpPr>
          <p:cNvPr id="64" name="ZoneTexte 63"/>
          <p:cNvSpPr txBox="1"/>
          <p:nvPr/>
        </p:nvSpPr>
        <p:spPr>
          <a:xfrm rot="16926133">
            <a:off x="425432" y="2814043"/>
            <a:ext cx="1547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11 septembre</a:t>
            </a:r>
          </a:p>
        </p:txBody>
      </p:sp>
      <p:sp>
        <p:nvSpPr>
          <p:cNvPr id="65" name="ZoneTexte 64"/>
          <p:cNvSpPr txBox="1"/>
          <p:nvPr/>
        </p:nvSpPr>
        <p:spPr>
          <a:xfrm rot="16926133">
            <a:off x="2621237" y="2957190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18 octobre</a:t>
            </a:r>
          </a:p>
        </p:txBody>
      </p:sp>
      <p:cxnSp>
        <p:nvCxnSpPr>
          <p:cNvPr id="66" name="Connecteur droit 65"/>
          <p:cNvCxnSpPr/>
          <p:nvPr/>
        </p:nvCxnSpPr>
        <p:spPr bwMode="auto">
          <a:xfrm flipH="1">
            <a:off x="3147056" y="3800264"/>
            <a:ext cx="8827" cy="1280979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ZoneTexte 66"/>
          <p:cNvSpPr txBox="1"/>
          <p:nvPr/>
        </p:nvSpPr>
        <p:spPr>
          <a:xfrm>
            <a:off x="2416176" y="5053569"/>
            <a:ext cx="1653017" cy="710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1</a:t>
            </a:r>
            <a:r>
              <a:rPr lang="fr-FR" sz="1800" baseline="30000" dirty="0">
                <a:solidFill>
                  <a:srgbClr val="FF0000"/>
                </a:solidFill>
              </a:rPr>
              <a:t>ère</a:t>
            </a:r>
            <a:r>
              <a:rPr lang="fr-FR" sz="1800" dirty="0">
                <a:solidFill>
                  <a:srgbClr val="FF0000"/>
                </a:solidFill>
              </a:rPr>
              <a:t> réunion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du Conseil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de Département</a:t>
            </a:r>
          </a:p>
        </p:txBody>
      </p:sp>
      <p:cxnSp>
        <p:nvCxnSpPr>
          <p:cNvPr id="68" name="Connecteur droit 67"/>
          <p:cNvCxnSpPr/>
          <p:nvPr/>
        </p:nvCxnSpPr>
        <p:spPr bwMode="auto">
          <a:xfrm flipH="1">
            <a:off x="4131590" y="3767589"/>
            <a:ext cx="10735" cy="2052736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ZoneTexte 68"/>
          <p:cNvSpPr txBox="1"/>
          <p:nvPr/>
        </p:nvSpPr>
        <p:spPr>
          <a:xfrm>
            <a:off x="3442940" y="5827577"/>
            <a:ext cx="1377300" cy="71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1</a:t>
            </a:r>
            <a:r>
              <a:rPr lang="fr-FR" sz="1800" baseline="30000" dirty="0">
                <a:solidFill>
                  <a:srgbClr val="FF0000"/>
                </a:solidFill>
              </a:rPr>
              <a:t>ère</a:t>
            </a:r>
            <a:r>
              <a:rPr lang="fr-FR" sz="1800" dirty="0">
                <a:solidFill>
                  <a:srgbClr val="FF0000"/>
                </a:solidFill>
              </a:rPr>
              <a:t> réunion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du Conseil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Pédagogique</a:t>
            </a:r>
          </a:p>
        </p:txBody>
      </p:sp>
      <p:sp>
        <p:nvSpPr>
          <p:cNvPr id="70" name="ZoneTexte 69"/>
          <p:cNvSpPr txBox="1"/>
          <p:nvPr/>
        </p:nvSpPr>
        <p:spPr>
          <a:xfrm rot="16926133">
            <a:off x="3588718" y="2840490"/>
            <a:ext cx="140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9 novembre</a:t>
            </a:r>
          </a:p>
        </p:txBody>
      </p:sp>
      <p:sp>
        <p:nvSpPr>
          <p:cNvPr id="56" name="ZoneTexte 55"/>
          <p:cNvSpPr txBox="1"/>
          <p:nvPr/>
        </p:nvSpPr>
        <p:spPr>
          <a:xfrm rot="16926133">
            <a:off x="4959661" y="2601627"/>
            <a:ext cx="1946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1</a:t>
            </a:r>
            <a:r>
              <a:rPr lang="fr-FR" sz="2000" baseline="30000" dirty="0">
                <a:solidFill>
                  <a:srgbClr val="FF0000"/>
                </a:solidFill>
              </a:rPr>
              <a:t>er</a:t>
            </a:r>
            <a:r>
              <a:rPr lang="fr-FR" sz="2000" dirty="0">
                <a:solidFill>
                  <a:srgbClr val="FF0000"/>
                </a:solidFill>
              </a:rPr>
              <a:t> et 2 décembre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5292080" y="4147613"/>
            <a:ext cx="1183274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Salon de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l’étudiant</a:t>
            </a:r>
          </a:p>
        </p:txBody>
      </p:sp>
      <p:cxnSp>
        <p:nvCxnSpPr>
          <p:cNvPr id="60" name="Connecteur droit 59"/>
          <p:cNvCxnSpPr/>
          <p:nvPr/>
        </p:nvCxnSpPr>
        <p:spPr bwMode="auto">
          <a:xfrm>
            <a:off x="5712968" y="3773947"/>
            <a:ext cx="0" cy="365841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Connecteur droit 60"/>
          <p:cNvCxnSpPr/>
          <p:nvPr/>
        </p:nvCxnSpPr>
        <p:spPr bwMode="auto">
          <a:xfrm>
            <a:off x="5762103" y="3770539"/>
            <a:ext cx="0" cy="365841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ZoneTexte 52"/>
          <p:cNvSpPr txBox="1"/>
          <p:nvPr/>
        </p:nvSpPr>
        <p:spPr>
          <a:xfrm rot="16926133">
            <a:off x="1590773" y="2789244"/>
            <a:ext cx="1556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27 septembre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754720" y="4139469"/>
            <a:ext cx="1383712" cy="91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Élection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des délégués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au Conseil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Pédagogique</a:t>
            </a:r>
          </a:p>
        </p:txBody>
      </p:sp>
      <p:sp>
        <p:nvSpPr>
          <p:cNvPr id="71" name="ZoneTexte 70"/>
          <p:cNvSpPr txBox="1"/>
          <p:nvPr/>
        </p:nvSpPr>
        <p:spPr>
          <a:xfrm rot="16964936">
            <a:off x="3079988" y="2880319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9933FF"/>
                </a:solidFill>
              </a:rPr>
              <a:t>30 octobre</a:t>
            </a:r>
          </a:p>
        </p:txBody>
      </p:sp>
      <p:sp>
        <p:nvSpPr>
          <p:cNvPr id="72" name="ZoneTexte 71"/>
          <p:cNvSpPr txBox="1"/>
          <p:nvPr/>
        </p:nvSpPr>
        <p:spPr>
          <a:xfrm rot="16964936">
            <a:off x="3332045" y="2839988"/>
            <a:ext cx="140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9933FF"/>
                </a:solidFill>
              </a:rPr>
              <a:t>5 novembre</a:t>
            </a:r>
          </a:p>
        </p:txBody>
      </p:sp>
      <p:sp>
        <p:nvSpPr>
          <p:cNvPr id="73" name="ZoneTexte 72"/>
          <p:cNvSpPr txBox="1"/>
          <p:nvPr/>
        </p:nvSpPr>
        <p:spPr>
          <a:xfrm rot="16964936">
            <a:off x="5880705" y="2797996"/>
            <a:ext cx="1500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9933FF"/>
                </a:solidFill>
              </a:rPr>
              <a:t>23 décembre</a:t>
            </a:r>
          </a:p>
        </p:txBody>
      </p:sp>
      <p:sp>
        <p:nvSpPr>
          <p:cNvPr id="74" name="ZoneTexte 73"/>
          <p:cNvSpPr txBox="1"/>
          <p:nvPr/>
        </p:nvSpPr>
        <p:spPr>
          <a:xfrm rot="16964936">
            <a:off x="6634862" y="2976460"/>
            <a:ext cx="1087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9933FF"/>
                </a:solidFill>
              </a:rPr>
              <a:t>7 janvier</a:t>
            </a:r>
          </a:p>
        </p:txBody>
      </p:sp>
      <p:sp>
        <p:nvSpPr>
          <p:cNvPr id="3" name="Accolade fermante 2"/>
          <p:cNvSpPr/>
          <p:nvPr/>
        </p:nvSpPr>
        <p:spPr bwMode="auto">
          <a:xfrm rot="5400000">
            <a:off x="1197712" y="3969500"/>
            <a:ext cx="116441" cy="272355"/>
          </a:xfrm>
          <a:prstGeom prst="rightBrace">
            <a:avLst>
              <a:gd name="adj1" fmla="val 22658"/>
              <a:gd name="adj2" fmla="val 50000"/>
            </a:avLst>
          </a:prstGeom>
          <a:noFill/>
          <a:ln w="127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5" name="Connecteur droit 84"/>
          <p:cNvCxnSpPr/>
          <p:nvPr/>
        </p:nvCxnSpPr>
        <p:spPr bwMode="auto">
          <a:xfrm>
            <a:off x="5394186" y="3758560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ZoneTexte 57"/>
          <p:cNvSpPr txBox="1"/>
          <p:nvPr/>
        </p:nvSpPr>
        <p:spPr>
          <a:xfrm rot="16926133">
            <a:off x="765272" y="2830720"/>
            <a:ext cx="1556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15 septembre</a:t>
            </a:r>
          </a:p>
        </p:txBody>
      </p:sp>
      <p:sp>
        <p:nvSpPr>
          <p:cNvPr id="62" name="ZoneTexte 61"/>
          <p:cNvSpPr txBox="1"/>
          <p:nvPr/>
        </p:nvSpPr>
        <p:spPr>
          <a:xfrm rot="18045661">
            <a:off x="2999307" y="4278443"/>
            <a:ext cx="1203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rgbClr val="9933FF"/>
                </a:solidFill>
              </a:rPr>
              <a:t>Vacances</a:t>
            </a:r>
            <a:r>
              <a:rPr lang="fr-FR" sz="2000" dirty="0"/>
              <a:t> 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6249541" y="4026841"/>
            <a:ext cx="1275232" cy="556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92000">
              <a:lnSpc>
                <a:spcPts val="1800"/>
              </a:lnSpc>
            </a:pPr>
            <a:r>
              <a:rPr lang="fr-FR" sz="1800" dirty="0">
                <a:solidFill>
                  <a:srgbClr val="9933FF"/>
                </a:solidFill>
              </a:rPr>
              <a:t>Vacances</a:t>
            </a:r>
          </a:p>
          <a:p>
            <a:pPr defTabSz="792000">
              <a:lnSpc>
                <a:spcPts val="1800"/>
              </a:lnSpc>
            </a:pPr>
            <a:r>
              <a:rPr lang="fr-FR" sz="2000" dirty="0">
                <a:solidFill>
                  <a:srgbClr val="9933FF"/>
                </a:solidFill>
              </a:rPr>
              <a:t> </a:t>
            </a:r>
            <a:r>
              <a:rPr lang="fr-FR" sz="1800" dirty="0">
                <a:solidFill>
                  <a:srgbClr val="9933FF"/>
                </a:solidFill>
              </a:rPr>
              <a:t>de Noël</a:t>
            </a:r>
          </a:p>
        </p:txBody>
      </p:sp>
      <p:cxnSp>
        <p:nvCxnSpPr>
          <p:cNvPr id="77" name="Connecteur droit 76"/>
          <p:cNvCxnSpPr/>
          <p:nvPr/>
        </p:nvCxnSpPr>
        <p:spPr bwMode="auto">
          <a:xfrm>
            <a:off x="5292080" y="3767589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ZoneTexte 78"/>
          <p:cNvSpPr txBox="1"/>
          <p:nvPr/>
        </p:nvSpPr>
        <p:spPr>
          <a:xfrm rot="16926133">
            <a:off x="3881582" y="2763825"/>
            <a:ext cx="1529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14 novembre</a:t>
            </a:r>
          </a:p>
        </p:txBody>
      </p:sp>
      <p:cxnSp>
        <p:nvCxnSpPr>
          <p:cNvPr id="80" name="Connecteur droit 79"/>
          <p:cNvCxnSpPr/>
          <p:nvPr/>
        </p:nvCxnSpPr>
        <p:spPr bwMode="auto">
          <a:xfrm>
            <a:off x="4512047" y="3764497"/>
            <a:ext cx="7159" cy="1553689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ZoneTexte 83"/>
          <p:cNvSpPr txBox="1"/>
          <p:nvPr/>
        </p:nvSpPr>
        <p:spPr>
          <a:xfrm>
            <a:off x="4167733" y="5339213"/>
            <a:ext cx="1326242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Journée du lycéen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7451612" y="5329337"/>
            <a:ext cx="122262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chemeClr val="tx1">
                    <a:lumMod val="75000"/>
                  </a:schemeClr>
                </a:solidFill>
              </a:rPr>
              <a:t>Fin du semestre 3</a:t>
            </a:r>
          </a:p>
        </p:txBody>
      </p:sp>
      <p:cxnSp>
        <p:nvCxnSpPr>
          <p:cNvPr id="78" name="Connecteur droit 77"/>
          <p:cNvCxnSpPr/>
          <p:nvPr/>
        </p:nvCxnSpPr>
        <p:spPr bwMode="auto">
          <a:xfrm>
            <a:off x="7603086" y="3764497"/>
            <a:ext cx="19390" cy="1519319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ZoneTexte 81"/>
          <p:cNvSpPr txBox="1"/>
          <p:nvPr/>
        </p:nvSpPr>
        <p:spPr>
          <a:xfrm>
            <a:off x="7124035" y="4051308"/>
            <a:ext cx="11918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92000">
              <a:lnSpc>
                <a:spcPts val="1800"/>
              </a:lnSpc>
            </a:pPr>
            <a:r>
              <a:rPr lang="fr-FR" sz="1600" b="1" dirty="0">
                <a:solidFill>
                  <a:srgbClr val="FF9900"/>
                </a:solidFill>
              </a:rPr>
              <a:t>SAÉ</a:t>
            </a:r>
            <a:r>
              <a:rPr lang="fr-FR" sz="2000" dirty="0">
                <a:solidFill>
                  <a:srgbClr val="9933FF"/>
                </a:solidFill>
              </a:rPr>
              <a:t> </a:t>
            </a:r>
          </a:p>
          <a:p>
            <a:pPr defTabSz="792000">
              <a:lnSpc>
                <a:spcPts val="1800"/>
              </a:lnSpc>
            </a:pPr>
            <a:r>
              <a:rPr lang="fr-FR" sz="2000" dirty="0">
                <a:solidFill>
                  <a:srgbClr val="9933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526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 bwMode="auto">
          <a:xfrm>
            <a:off x="4359095" y="3759423"/>
            <a:ext cx="3600400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198855" y="3749680"/>
            <a:ext cx="360040" cy="288032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Calendrier du semestre 4</a:t>
            </a:r>
          </a:p>
        </p:txBody>
      </p:sp>
      <p:cxnSp>
        <p:nvCxnSpPr>
          <p:cNvPr id="8" name="Connecteur droit 7"/>
          <p:cNvCxnSpPr/>
          <p:nvPr/>
        </p:nvCxnSpPr>
        <p:spPr bwMode="auto">
          <a:xfrm>
            <a:off x="39865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onnecteur droit 23"/>
          <p:cNvCxnSpPr/>
          <p:nvPr/>
        </p:nvCxnSpPr>
        <p:spPr bwMode="auto">
          <a:xfrm>
            <a:off x="75869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Connecteur droit 24"/>
          <p:cNvCxnSpPr/>
          <p:nvPr/>
        </p:nvCxnSpPr>
        <p:spPr bwMode="auto">
          <a:xfrm>
            <a:off x="111873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Connecteur droit 25"/>
          <p:cNvCxnSpPr/>
          <p:nvPr/>
        </p:nvCxnSpPr>
        <p:spPr bwMode="auto">
          <a:xfrm>
            <a:off x="147877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onnecteur droit 26"/>
          <p:cNvCxnSpPr/>
          <p:nvPr/>
        </p:nvCxnSpPr>
        <p:spPr bwMode="auto">
          <a:xfrm>
            <a:off x="183881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onnecteur droit 27"/>
          <p:cNvCxnSpPr/>
          <p:nvPr/>
        </p:nvCxnSpPr>
        <p:spPr bwMode="auto">
          <a:xfrm>
            <a:off x="219885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Connecteur droit 28"/>
          <p:cNvCxnSpPr/>
          <p:nvPr/>
        </p:nvCxnSpPr>
        <p:spPr bwMode="auto">
          <a:xfrm>
            <a:off x="255889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Connecteur droit 29"/>
          <p:cNvCxnSpPr/>
          <p:nvPr/>
        </p:nvCxnSpPr>
        <p:spPr bwMode="auto">
          <a:xfrm>
            <a:off x="291893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Connecteur droit 30"/>
          <p:cNvCxnSpPr/>
          <p:nvPr/>
        </p:nvCxnSpPr>
        <p:spPr bwMode="auto">
          <a:xfrm>
            <a:off x="327897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Connecteur droit 31"/>
          <p:cNvCxnSpPr/>
          <p:nvPr/>
        </p:nvCxnSpPr>
        <p:spPr bwMode="auto">
          <a:xfrm>
            <a:off x="363901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Connecteur droit 32"/>
          <p:cNvCxnSpPr/>
          <p:nvPr/>
        </p:nvCxnSpPr>
        <p:spPr bwMode="auto">
          <a:xfrm>
            <a:off x="399905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Connecteur droit 33"/>
          <p:cNvCxnSpPr/>
          <p:nvPr/>
        </p:nvCxnSpPr>
        <p:spPr bwMode="auto">
          <a:xfrm>
            <a:off x="435909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Connecteur droit 34"/>
          <p:cNvCxnSpPr/>
          <p:nvPr/>
        </p:nvCxnSpPr>
        <p:spPr bwMode="auto">
          <a:xfrm>
            <a:off x="471913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Connecteur droit 35"/>
          <p:cNvCxnSpPr/>
          <p:nvPr/>
        </p:nvCxnSpPr>
        <p:spPr bwMode="auto">
          <a:xfrm>
            <a:off x="507917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Connecteur droit 36"/>
          <p:cNvCxnSpPr/>
          <p:nvPr/>
        </p:nvCxnSpPr>
        <p:spPr bwMode="auto">
          <a:xfrm>
            <a:off x="543921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Connecteur droit 37"/>
          <p:cNvCxnSpPr/>
          <p:nvPr/>
        </p:nvCxnSpPr>
        <p:spPr bwMode="auto">
          <a:xfrm>
            <a:off x="579925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Connecteur droit 38"/>
          <p:cNvCxnSpPr/>
          <p:nvPr/>
        </p:nvCxnSpPr>
        <p:spPr bwMode="auto">
          <a:xfrm>
            <a:off x="615929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Connecteur droit 39"/>
          <p:cNvCxnSpPr/>
          <p:nvPr/>
        </p:nvCxnSpPr>
        <p:spPr bwMode="auto">
          <a:xfrm>
            <a:off x="651933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Connecteur droit 40"/>
          <p:cNvCxnSpPr/>
          <p:nvPr/>
        </p:nvCxnSpPr>
        <p:spPr bwMode="auto">
          <a:xfrm>
            <a:off x="687937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Connecteur droit 41"/>
          <p:cNvCxnSpPr/>
          <p:nvPr/>
        </p:nvCxnSpPr>
        <p:spPr bwMode="auto">
          <a:xfrm>
            <a:off x="723941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Connecteur droit 42"/>
          <p:cNvCxnSpPr/>
          <p:nvPr/>
        </p:nvCxnSpPr>
        <p:spPr bwMode="auto">
          <a:xfrm>
            <a:off x="759945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Connecteur droit 43"/>
          <p:cNvCxnSpPr/>
          <p:nvPr/>
        </p:nvCxnSpPr>
        <p:spPr bwMode="auto">
          <a:xfrm>
            <a:off x="7959495" y="3759423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ZoneTexte 45"/>
          <p:cNvSpPr txBox="1"/>
          <p:nvPr/>
        </p:nvSpPr>
        <p:spPr>
          <a:xfrm rot="16946080">
            <a:off x="-92449" y="2964184"/>
            <a:ext cx="1215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22 janvier</a:t>
            </a:r>
          </a:p>
        </p:txBody>
      </p:sp>
      <p:cxnSp>
        <p:nvCxnSpPr>
          <p:cNvPr id="56" name="Connecteur droit 55"/>
          <p:cNvCxnSpPr/>
          <p:nvPr/>
        </p:nvCxnSpPr>
        <p:spPr bwMode="auto">
          <a:xfrm>
            <a:off x="8322298" y="3755132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ZoneTexte 48"/>
          <p:cNvSpPr txBox="1"/>
          <p:nvPr/>
        </p:nvSpPr>
        <p:spPr>
          <a:xfrm rot="16946080">
            <a:off x="2985200" y="3090484"/>
            <a:ext cx="1010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19 mars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2727720" y="5040991"/>
            <a:ext cx="2798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2</a:t>
            </a:r>
            <a:r>
              <a:rPr lang="fr-FR" sz="1800" baseline="30000" dirty="0">
                <a:solidFill>
                  <a:srgbClr val="FF0000"/>
                </a:solidFill>
              </a:rPr>
              <a:t>e</a:t>
            </a:r>
            <a:r>
              <a:rPr lang="fr-FR" sz="1800" dirty="0">
                <a:solidFill>
                  <a:srgbClr val="FF0000"/>
                </a:solidFill>
              </a:rPr>
              <a:t> réunion du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Conseil de 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Département</a:t>
            </a:r>
          </a:p>
        </p:txBody>
      </p:sp>
      <p:cxnSp>
        <p:nvCxnSpPr>
          <p:cNvPr id="58" name="Connecteur droit 57"/>
          <p:cNvCxnSpPr/>
          <p:nvPr/>
        </p:nvCxnSpPr>
        <p:spPr bwMode="auto">
          <a:xfrm>
            <a:off x="1236885" y="3743614"/>
            <a:ext cx="0" cy="1584176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ZoneTexte 58"/>
          <p:cNvSpPr txBox="1"/>
          <p:nvPr/>
        </p:nvSpPr>
        <p:spPr>
          <a:xfrm>
            <a:off x="533623" y="5339308"/>
            <a:ext cx="2193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2</a:t>
            </a:r>
            <a:r>
              <a:rPr lang="fr-FR" sz="1800" baseline="30000" dirty="0">
                <a:solidFill>
                  <a:srgbClr val="FF0000"/>
                </a:solidFill>
              </a:rPr>
              <a:t>e</a:t>
            </a:r>
            <a:r>
              <a:rPr lang="fr-FR" sz="1800" dirty="0">
                <a:solidFill>
                  <a:srgbClr val="FF0000"/>
                </a:solidFill>
              </a:rPr>
              <a:t> réunion du 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Conseil 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Pédagogique</a:t>
            </a:r>
          </a:p>
        </p:txBody>
      </p:sp>
      <p:sp>
        <p:nvSpPr>
          <p:cNvPr id="60" name="ZoneTexte 59"/>
          <p:cNvSpPr txBox="1"/>
          <p:nvPr/>
        </p:nvSpPr>
        <p:spPr>
          <a:xfrm rot="16952062">
            <a:off x="804624" y="2985423"/>
            <a:ext cx="1191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1</a:t>
            </a:r>
            <a:r>
              <a:rPr lang="fr-FR" sz="2000" baseline="30000" dirty="0">
                <a:solidFill>
                  <a:srgbClr val="FF0000"/>
                </a:solidFill>
              </a:rPr>
              <a:t>er</a:t>
            </a:r>
            <a:r>
              <a:rPr lang="fr-FR" sz="2000" dirty="0">
                <a:solidFill>
                  <a:srgbClr val="FF0000"/>
                </a:solidFill>
              </a:rPr>
              <a:t> février</a:t>
            </a:r>
          </a:p>
        </p:txBody>
      </p:sp>
      <p:cxnSp>
        <p:nvCxnSpPr>
          <p:cNvPr id="47" name="Connecteur droit 46"/>
          <p:cNvCxnSpPr/>
          <p:nvPr/>
        </p:nvCxnSpPr>
        <p:spPr bwMode="auto">
          <a:xfrm flipH="1">
            <a:off x="3424996" y="3764890"/>
            <a:ext cx="9413" cy="1295364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Connecteur droit 51"/>
          <p:cNvCxnSpPr/>
          <p:nvPr/>
        </p:nvCxnSpPr>
        <p:spPr bwMode="auto">
          <a:xfrm flipV="1">
            <a:off x="515249" y="3893696"/>
            <a:ext cx="8603763" cy="1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Connecteur droit 65"/>
          <p:cNvCxnSpPr/>
          <p:nvPr/>
        </p:nvCxnSpPr>
        <p:spPr bwMode="auto">
          <a:xfrm>
            <a:off x="8676456" y="3759349"/>
            <a:ext cx="0" cy="28803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ZoneTexte 71"/>
          <p:cNvSpPr txBox="1"/>
          <p:nvPr/>
        </p:nvSpPr>
        <p:spPr>
          <a:xfrm rot="16946080">
            <a:off x="7723104" y="3087262"/>
            <a:ext cx="902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3300"/>
                </a:solidFill>
              </a:rPr>
              <a:t>12 juin</a:t>
            </a:r>
          </a:p>
        </p:txBody>
      </p:sp>
      <p:cxnSp>
        <p:nvCxnSpPr>
          <p:cNvPr id="73" name="Connecteur droit 72"/>
          <p:cNvCxnSpPr/>
          <p:nvPr/>
        </p:nvCxnSpPr>
        <p:spPr bwMode="auto">
          <a:xfrm>
            <a:off x="8113096" y="3779247"/>
            <a:ext cx="2374" cy="718812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ZoneTexte 73"/>
          <p:cNvSpPr txBox="1"/>
          <p:nvPr/>
        </p:nvSpPr>
        <p:spPr>
          <a:xfrm>
            <a:off x="7664665" y="4509508"/>
            <a:ext cx="1438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Remise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des rapports 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de stage</a:t>
            </a:r>
          </a:p>
        </p:txBody>
      </p:sp>
      <p:sp>
        <p:nvSpPr>
          <p:cNvPr id="71" name="ZoneTexte 70"/>
          <p:cNvSpPr txBox="1"/>
          <p:nvPr/>
        </p:nvSpPr>
        <p:spPr>
          <a:xfrm rot="17097199">
            <a:off x="4122211" y="3119329"/>
            <a:ext cx="845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2 avril</a:t>
            </a:r>
          </a:p>
        </p:txBody>
      </p:sp>
      <p:sp>
        <p:nvSpPr>
          <p:cNvPr id="75" name="ZoneTexte 74"/>
          <p:cNvSpPr txBox="1"/>
          <p:nvPr/>
        </p:nvSpPr>
        <p:spPr>
          <a:xfrm rot="16978364">
            <a:off x="7505335" y="3119202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7 juin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1805475" y="3948362"/>
            <a:ext cx="1131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9933FF"/>
                </a:solidFill>
              </a:rPr>
              <a:t>Vacances</a:t>
            </a:r>
          </a:p>
          <a:p>
            <a:r>
              <a:rPr lang="fr-FR" sz="2000" dirty="0">
                <a:solidFill>
                  <a:srgbClr val="9933FF"/>
                </a:solidFill>
              </a:rPr>
              <a:t> 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4278746" y="3971984"/>
            <a:ext cx="37373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 Stage : entre 8 et 10 semaines</a:t>
            </a:r>
          </a:p>
        </p:txBody>
      </p:sp>
      <p:sp>
        <p:nvSpPr>
          <p:cNvPr id="77" name="ZoneTexte 76"/>
          <p:cNvSpPr txBox="1"/>
          <p:nvPr/>
        </p:nvSpPr>
        <p:spPr>
          <a:xfrm rot="16946080">
            <a:off x="455107" y="2927139"/>
            <a:ext cx="1215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26 janvier</a:t>
            </a:r>
          </a:p>
        </p:txBody>
      </p:sp>
      <p:cxnSp>
        <p:nvCxnSpPr>
          <p:cNvPr id="78" name="Connecteur droit 77"/>
          <p:cNvCxnSpPr/>
          <p:nvPr/>
        </p:nvCxnSpPr>
        <p:spPr bwMode="auto">
          <a:xfrm>
            <a:off x="990600" y="3779247"/>
            <a:ext cx="0" cy="965765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ZoneTexte 78"/>
          <p:cNvSpPr txBox="1"/>
          <p:nvPr/>
        </p:nvSpPr>
        <p:spPr>
          <a:xfrm>
            <a:off x="337281" y="4759915"/>
            <a:ext cx="883575" cy="300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Jury S3</a:t>
            </a:r>
          </a:p>
        </p:txBody>
      </p:sp>
      <p:cxnSp>
        <p:nvCxnSpPr>
          <p:cNvPr id="61" name="Connecteur droit 60"/>
          <p:cNvCxnSpPr/>
          <p:nvPr/>
        </p:nvCxnSpPr>
        <p:spPr bwMode="auto">
          <a:xfrm>
            <a:off x="4270476" y="3761590"/>
            <a:ext cx="490" cy="730261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Connecteur droit 88"/>
          <p:cNvCxnSpPr/>
          <p:nvPr/>
        </p:nvCxnSpPr>
        <p:spPr bwMode="auto">
          <a:xfrm flipH="1" flipV="1">
            <a:off x="7020271" y="3789040"/>
            <a:ext cx="1" cy="1728196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ZoneTexte 89"/>
          <p:cNvSpPr txBox="1"/>
          <p:nvPr/>
        </p:nvSpPr>
        <p:spPr>
          <a:xfrm>
            <a:off x="6300192" y="5535089"/>
            <a:ext cx="1440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rgbClr val="FF0000"/>
                </a:solidFill>
              </a:rPr>
              <a:t>3</a:t>
            </a:r>
            <a:r>
              <a:rPr lang="fr-FR" sz="1800" baseline="30000" dirty="0">
                <a:solidFill>
                  <a:srgbClr val="FF0000"/>
                </a:solidFill>
              </a:rPr>
              <a:t>e</a:t>
            </a:r>
            <a:r>
              <a:rPr lang="fr-FR" sz="1800" dirty="0">
                <a:solidFill>
                  <a:srgbClr val="FF0000"/>
                </a:solidFill>
              </a:rPr>
              <a:t> réunion du Conseil de Département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4009781" y="4528319"/>
            <a:ext cx="1143157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chemeClr val="tx1">
                    <a:lumMod val="75000"/>
                  </a:schemeClr>
                </a:solidFill>
              </a:rPr>
              <a:t>Fin des cours</a:t>
            </a:r>
          </a:p>
        </p:txBody>
      </p:sp>
      <p:sp>
        <p:nvSpPr>
          <p:cNvPr id="97" name="ZoneTexte 96"/>
          <p:cNvSpPr txBox="1"/>
          <p:nvPr/>
        </p:nvSpPr>
        <p:spPr>
          <a:xfrm rot="17097199">
            <a:off x="3643686" y="2856044"/>
            <a:ext cx="1493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29 mars</a:t>
            </a:r>
          </a:p>
        </p:txBody>
      </p:sp>
      <p:sp>
        <p:nvSpPr>
          <p:cNvPr id="98" name="ZoneTexte 97"/>
          <p:cNvSpPr txBox="1"/>
          <p:nvPr/>
        </p:nvSpPr>
        <p:spPr>
          <a:xfrm rot="17097199">
            <a:off x="6551196" y="2939291"/>
            <a:ext cx="1147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24 mai</a:t>
            </a:r>
          </a:p>
        </p:txBody>
      </p:sp>
      <p:sp>
        <p:nvSpPr>
          <p:cNvPr id="103" name="ZoneTexte 102"/>
          <p:cNvSpPr txBox="1"/>
          <p:nvPr/>
        </p:nvSpPr>
        <p:spPr>
          <a:xfrm rot="17097199">
            <a:off x="1666396" y="2929967"/>
            <a:ext cx="1186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9933FF"/>
                </a:solidFill>
              </a:rPr>
              <a:t>26 février</a:t>
            </a:r>
          </a:p>
        </p:txBody>
      </p:sp>
      <p:sp>
        <p:nvSpPr>
          <p:cNvPr id="120" name="ZoneTexte 119"/>
          <p:cNvSpPr txBox="1"/>
          <p:nvPr/>
        </p:nvSpPr>
        <p:spPr>
          <a:xfrm rot="17174861">
            <a:off x="2021250" y="2848416"/>
            <a:ext cx="1347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9933FF"/>
                </a:solidFill>
              </a:rPr>
              <a:t>3 mars</a:t>
            </a:r>
          </a:p>
        </p:txBody>
      </p:sp>
      <p:cxnSp>
        <p:nvCxnSpPr>
          <p:cNvPr id="62" name="Connecteur droit 61"/>
          <p:cNvCxnSpPr/>
          <p:nvPr/>
        </p:nvCxnSpPr>
        <p:spPr bwMode="auto">
          <a:xfrm flipH="1">
            <a:off x="406269" y="3770791"/>
            <a:ext cx="3727" cy="416636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ZoneTexte 67"/>
          <p:cNvSpPr txBox="1"/>
          <p:nvPr/>
        </p:nvSpPr>
        <p:spPr>
          <a:xfrm>
            <a:off x="55835" y="4217347"/>
            <a:ext cx="806631" cy="5055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800" dirty="0">
                <a:solidFill>
                  <a:schemeClr val="tx1">
                    <a:lumMod val="75000"/>
                  </a:schemeClr>
                </a:solidFill>
              </a:rPr>
              <a:t>Début </a:t>
            </a:r>
          </a:p>
          <a:p>
            <a:pPr>
              <a:lnSpc>
                <a:spcPts val="1600"/>
              </a:lnSpc>
            </a:pPr>
            <a:r>
              <a:rPr lang="fr-FR" sz="1800" dirty="0">
                <a:solidFill>
                  <a:schemeClr val="tx1">
                    <a:lumMod val="75000"/>
                  </a:schemeClr>
                </a:solidFill>
              </a:rPr>
              <a:t>du S4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3793869" y="3764558"/>
            <a:ext cx="431825" cy="273154"/>
          </a:xfrm>
          <a:prstGeom prst="rect">
            <a:avLst/>
          </a:prstGeom>
          <a:solidFill>
            <a:srgbClr val="FF9900"/>
          </a:solidFill>
          <a:ln w="12700" cap="sq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 rot="10800000" flipV="1">
            <a:off x="3685559" y="3991300"/>
            <a:ext cx="547820" cy="322066"/>
          </a:xfrm>
          <a:prstGeom prst="rect">
            <a:avLst/>
          </a:prstGeom>
          <a:noFill/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sz="2000" b="1" dirty="0">
                <a:solidFill>
                  <a:srgbClr val="FF9900"/>
                </a:solidFill>
              </a:rPr>
              <a:t>SAÉ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10809B85-2B9F-47FB-AF3D-A3A60EC2A47D}"/>
              </a:ext>
            </a:extLst>
          </p:cNvPr>
          <p:cNvSpPr txBox="1"/>
          <p:nvPr/>
        </p:nvSpPr>
        <p:spPr>
          <a:xfrm rot="17097199">
            <a:off x="3249523" y="2683768"/>
            <a:ext cx="1905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9900"/>
                </a:solidFill>
              </a:rPr>
              <a:t>du 25 au 27 mars</a:t>
            </a:r>
          </a:p>
        </p:txBody>
      </p:sp>
    </p:spTree>
    <p:extLst>
      <p:ext uri="{BB962C8B-B14F-4D97-AF65-F5344CB8AC3E}">
        <p14:creationId xmlns:p14="http://schemas.microsoft.com/office/powerpoint/2010/main" val="262433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H="1">
            <a:off x="251520" y="0"/>
            <a:ext cx="8424935" cy="432048"/>
          </a:xfrm>
        </p:spPr>
        <p:txBody>
          <a:bodyPr/>
          <a:lstStyle/>
          <a:p>
            <a:r>
              <a:rPr lang="fr-FR" sz="3000" b="1" dirty="0"/>
              <a:t>Compétences du semestre 3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737521"/>
              </p:ext>
            </p:extLst>
          </p:nvPr>
        </p:nvGraphicFramePr>
        <p:xfrm>
          <a:off x="35496" y="404664"/>
          <a:ext cx="9108504" cy="6408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2118">
                  <a:extLst>
                    <a:ext uri="{9D8B030D-6E8A-4147-A177-3AD203B41FA5}">
                      <a16:colId xmlns:a16="http://schemas.microsoft.com/office/drawing/2014/main" val="273495937"/>
                    </a:ext>
                  </a:extLst>
                </a:gridCol>
                <a:gridCol w="506024">
                  <a:extLst>
                    <a:ext uri="{9D8B030D-6E8A-4147-A177-3AD203B41FA5}">
                      <a16:colId xmlns:a16="http://schemas.microsoft.com/office/drawing/2014/main" val="1568475637"/>
                    </a:ext>
                  </a:extLst>
                </a:gridCol>
                <a:gridCol w="3265223">
                  <a:extLst>
                    <a:ext uri="{9D8B030D-6E8A-4147-A177-3AD203B41FA5}">
                      <a16:colId xmlns:a16="http://schemas.microsoft.com/office/drawing/2014/main" val="2695755400"/>
                    </a:ext>
                  </a:extLst>
                </a:gridCol>
                <a:gridCol w="733075">
                  <a:extLst>
                    <a:ext uri="{9D8B030D-6E8A-4147-A177-3AD203B41FA5}">
                      <a16:colId xmlns:a16="http://schemas.microsoft.com/office/drawing/2014/main" val="81986402"/>
                    </a:ext>
                  </a:extLst>
                </a:gridCol>
                <a:gridCol w="733075">
                  <a:extLst>
                    <a:ext uri="{9D8B030D-6E8A-4147-A177-3AD203B41FA5}">
                      <a16:colId xmlns:a16="http://schemas.microsoft.com/office/drawing/2014/main" val="2010369881"/>
                    </a:ext>
                  </a:extLst>
                </a:gridCol>
                <a:gridCol w="733075">
                  <a:extLst>
                    <a:ext uri="{9D8B030D-6E8A-4147-A177-3AD203B41FA5}">
                      <a16:colId xmlns:a16="http://schemas.microsoft.com/office/drawing/2014/main" val="41162773"/>
                    </a:ext>
                  </a:extLst>
                </a:gridCol>
                <a:gridCol w="659766">
                  <a:extLst>
                    <a:ext uri="{9D8B030D-6E8A-4147-A177-3AD203B41FA5}">
                      <a16:colId xmlns:a16="http://schemas.microsoft.com/office/drawing/2014/main" val="2637606287"/>
                    </a:ext>
                  </a:extLst>
                </a:gridCol>
                <a:gridCol w="708737">
                  <a:extLst>
                    <a:ext uri="{9D8B030D-6E8A-4147-A177-3AD203B41FA5}">
                      <a16:colId xmlns:a16="http://schemas.microsoft.com/office/drawing/2014/main" val="3630627367"/>
                    </a:ext>
                  </a:extLst>
                </a:gridCol>
                <a:gridCol w="757411">
                  <a:extLst>
                    <a:ext uri="{9D8B030D-6E8A-4147-A177-3AD203B41FA5}">
                      <a16:colId xmlns:a16="http://schemas.microsoft.com/office/drawing/2014/main" val="457966031"/>
                    </a:ext>
                  </a:extLst>
                </a:gridCol>
              </a:tblGrid>
              <a:tr h="32011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élément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Libellé élément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Coefficient par UE (%)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376897"/>
                  </a:ext>
                </a:extLst>
              </a:tr>
              <a:tr h="32011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SEMESTRE 3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UE3.1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UE3.2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UE3.3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UE3.4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UE3.6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62250206"/>
                  </a:ext>
                </a:extLst>
              </a:tr>
              <a:tr h="3201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R3.01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Développement web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52653138"/>
                  </a:ext>
                </a:extLst>
              </a:tr>
              <a:tr h="3201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R3.02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Développement efficace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53540903"/>
                  </a:ext>
                </a:extLst>
              </a:tr>
              <a:tr h="3201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R3.03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63486965"/>
                  </a:ext>
                </a:extLst>
              </a:tr>
              <a:tr h="3201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R3.04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Qualité de développement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87280757"/>
                  </a:ext>
                </a:extLst>
              </a:tr>
              <a:tr h="3201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R3.05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Programmation système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02355485"/>
                  </a:ext>
                </a:extLst>
              </a:tr>
              <a:tr h="32383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R3.06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Architecture des réseaux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34221882"/>
                  </a:ext>
                </a:extLst>
              </a:tr>
              <a:tr h="32383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R3.07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SQL dans un langage de programmation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50088330"/>
                  </a:ext>
                </a:extLst>
              </a:tr>
              <a:tr h="32383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R3.08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Probabilités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89818930"/>
                  </a:ext>
                </a:extLst>
              </a:tr>
              <a:tr h="32383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R3.09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Cryptographie et sécurité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37455269"/>
                  </a:ext>
                </a:extLst>
              </a:tr>
              <a:tr h="56996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R3.10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 des systèmes d'information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13983820"/>
                  </a:ext>
                </a:extLst>
              </a:tr>
              <a:tr h="32383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R3.11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Droit des contrats et du numérique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37903230"/>
                  </a:ext>
                </a:extLst>
              </a:tr>
              <a:tr h="32383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R3.12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Anglais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4661794"/>
                  </a:ext>
                </a:extLst>
              </a:tr>
              <a:tr h="357296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R3.13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Communication professionnelle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47524171"/>
                  </a:ext>
                </a:extLst>
              </a:tr>
              <a:tr h="3201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R3.14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 personnel et professionnel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46086738"/>
                  </a:ext>
                </a:extLst>
              </a:tr>
              <a:tr h="25765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Pôle SAÉ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793921"/>
                  </a:ext>
                </a:extLst>
              </a:tr>
              <a:tr h="32011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SAÉ 3.Real.01</a:t>
                      </a:r>
                    </a:p>
                  </a:txBody>
                  <a:tcPr marL="7620" marR="7620" marT="7620" marB="0" anchor="b"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Développement d‘une application</a:t>
                      </a:r>
                    </a:p>
                  </a:txBody>
                  <a:tcPr marL="7620" marR="7620" marT="7620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130013"/>
                  </a:ext>
                </a:extLst>
              </a:tr>
              <a:tr h="39974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Crédits ECTS de l’UE :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5791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2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7623348" cy="504056"/>
          </a:xfrm>
        </p:spPr>
        <p:txBody>
          <a:bodyPr/>
          <a:lstStyle/>
          <a:p>
            <a:r>
              <a:rPr lang="fr-FR" sz="2800" b="1" dirty="0"/>
              <a:t>Compétences du semestre 4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727654"/>
              </p:ext>
            </p:extLst>
          </p:nvPr>
        </p:nvGraphicFramePr>
        <p:xfrm>
          <a:off x="0" y="368016"/>
          <a:ext cx="9144003" cy="6489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7023">
                  <a:extLst>
                    <a:ext uri="{9D8B030D-6E8A-4147-A177-3AD203B41FA5}">
                      <a16:colId xmlns:a16="http://schemas.microsoft.com/office/drawing/2014/main" val="2070838222"/>
                    </a:ext>
                  </a:extLst>
                </a:gridCol>
                <a:gridCol w="144385">
                  <a:extLst>
                    <a:ext uri="{9D8B030D-6E8A-4147-A177-3AD203B41FA5}">
                      <a16:colId xmlns:a16="http://schemas.microsoft.com/office/drawing/2014/main" val="2307629834"/>
                    </a:ext>
                  </a:extLst>
                </a:gridCol>
                <a:gridCol w="4343095">
                  <a:extLst>
                    <a:ext uri="{9D8B030D-6E8A-4147-A177-3AD203B41FA5}">
                      <a16:colId xmlns:a16="http://schemas.microsoft.com/office/drawing/2014/main" val="4241798972"/>
                    </a:ext>
                  </a:extLst>
                </a:gridCol>
                <a:gridCol w="553250">
                  <a:extLst>
                    <a:ext uri="{9D8B030D-6E8A-4147-A177-3AD203B41FA5}">
                      <a16:colId xmlns:a16="http://schemas.microsoft.com/office/drawing/2014/main" val="779287843"/>
                    </a:ext>
                  </a:extLst>
                </a:gridCol>
                <a:gridCol w="553250">
                  <a:extLst>
                    <a:ext uri="{9D8B030D-6E8A-4147-A177-3AD203B41FA5}">
                      <a16:colId xmlns:a16="http://schemas.microsoft.com/office/drawing/2014/main" val="2427620604"/>
                    </a:ext>
                  </a:extLst>
                </a:gridCol>
                <a:gridCol w="553250">
                  <a:extLst>
                    <a:ext uri="{9D8B030D-6E8A-4147-A177-3AD203B41FA5}">
                      <a16:colId xmlns:a16="http://schemas.microsoft.com/office/drawing/2014/main" val="2884422957"/>
                    </a:ext>
                  </a:extLst>
                </a:gridCol>
                <a:gridCol w="553250">
                  <a:extLst>
                    <a:ext uri="{9D8B030D-6E8A-4147-A177-3AD203B41FA5}">
                      <a16:colId xmlns:a16="http://schemas.microsoft.com/office/drawing/2014/main" val="2560195893"/>
                    </a:ext>
                  </a:extLst>
                </a:gridCol>
                <a:gridCol w="553250">
                  <a:extLst>
                    <a:ext uri="{9D8B030D-6E8A-4147-A177-3AD203B41FA5}">
                      <a16:colId xmlns:a16="http://schemas.microsoft.com/office/drawing/2014/main" val="1039210705"/>
                    </a:ext>
                  </a:extLst>
                </a:gridCol>
                <a:gridCol w="553250">
                  <a:extLst>
                    <a:ext uri="{9D8B030D-6E8A-4147-A177-3AD203B41FA5}">
                      <a16:colId xmlns:a16="http://schemas.microsoft.com/office/drawing/2014/main" val="232788668"/>
                    </a:ext>
                  </a:extLst>
                </a:gridCol>
              </a:tblGrid>
              <a:tr h="29082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 dirty="0">
                          <a:effectLst/>
                        </a:rPr>
                        <a:t>SEMESTRE 4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UE4.1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UE4.2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UE4.3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UE4.4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UE4.5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UE4.6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09805966"/>
                  </a:ext>
                </a:extLst>
              </a:tr>
              <a:tr h="72705">
                <a:tc gridSpan="9">
                  <a:txBody>
                    <a:bodyPr/>
                    <a:lstStyle/>
                    <a:p>
                      <a:pPr algn="ctr" fontAlgn="ctr"/>
                      <a:endParaRPr lang="fr-FR" sz="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68008"/>
                  </a:ext>
                </a:extLst>
              </a:tr>
              <a:tr h="33980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R4.01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Architecture logicielle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16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12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4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66123471"/>
                  </a:ext>
                </a:extLst>
              </a:tr>
              <a:tr h="33980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R4.02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Qualité de développement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8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10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30094058"/>
                  </a:ext>
                </a:extLst>
              </a:tr>
              <a:tr h="33980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R4.03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Qualité et au-delà du relationnel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18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9728008"/>
                  </a:ext>
                </a:extLst>
              </a:tr>
              <a:tr h="33980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R4.04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Méthodes d'optimisation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12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07929875"/>
                  </a:ext>
                </a:extLst>
              </a:tr>
              <a:tr h="33980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R4.05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Anglais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4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13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49371934"/>
                  </a:ext>
                </a:extLst>
              </a:tr>
              <a:tr h="33980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R4.06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Communication interne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6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13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97225763"/>
                  </a:ext>
                </a:extLst>
              </a:tr>
              <a:tr h="33980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R4.07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Projet personnel et professionnel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10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280976"/>
                  </a:ext>
                </a:extLst>
              </a:tr>
              <a:tr h="33980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R4.Real.08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Virtualisation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28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84004866"/>
                  </a:ext>
                </a:extLst>
              </a:tr>
              <a:tr h="415338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R4.Real.09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Management avancé des systèmes d'information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4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22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3227685"/>
                  </a:ext>
                </a:extLst>
              </a:tr>
              <a:tr h="33980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R4.Real.10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Complément web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8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4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8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4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48112298"/>
                  </a:ext>
                </a:extLst>
              </a:tr>
              <a:tr h="33980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R4.Real.11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Développement pour applications mobiles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8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4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8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4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5875567"/>
                  </a:ext>
                </a:extLst>
              </a:tr>
              <a:tr h="359591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R4.Real.12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Automates et Langages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12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33534112"/>
                  </a:ext>
                </a:extLst>
              </a:tr>
              <a:tr h="32362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Pôle SAÉ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336687"/>
                  </a:ext>
                </a:extLst>
              </a:tr>
              <a:tr h="4826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SAÉ 4.Real.01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Développement d'une appli. complexe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49091657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STAGE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Stage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fr-FR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" marR="7620" marT="7620" marB="0" anchor="ctr"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81024"/>
                  </a:ext>
                </a:extLst>
              </a:tr>
              <a:tr h="323623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PORTFOLIO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Démarche portfolio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5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5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5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5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4570741"/>
                  </a:ext>
                </a:extLst>
              </a:tr>
              <a:tr h="33980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Crédits ECTS de l’UE :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1400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180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SAÉ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752600"/>
            <a:ext cx="7920880" cy="4412704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fr-FR" sz="3600" dirty="0"/>
              <a:t>Semestre 3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fr-FR" sz="800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fr-FR" dirty="0"/>
              <a:t>1 SAÉ : Développement d’une application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fr-FR" dirty="0"/>
              <a:t>Durée : 5 jours, du 8 au 12/1/2024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</a:pPr>
            <a:r>
              <a:rPr lang="fr-FR" dirty="0"/>
              <a:t>1 jour d’analyse (modèles de données, IHM, architecture logicielle) + gestion de projet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fr-FR" dirty="0"/>
              <a:t>3,5 jours de développement 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fr-FR" dirty="0"/>
              <a:t>0,5 jour de soutenance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fr-FR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fr-FR" sz="8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fr-FR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fr-FR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0476836"/>
      </p:ext>
    </p:extLst>
  </p:cSld>
  <p:clrMapOvr>
    <a:masterClrMapping/>
  </p:clrMapOvr>
</p:sld>
</file>

<file path=ppt/theme/theme1.xml><?xml version="1.0" encoding="utf-8"?>
<a:theme xmlns:a="http://schemas.openxmlformats.org/drawingml/2006/main" name="Angles droits">
  <a:themeElements>
    <a:clrScheme name="Angles droits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Angles droi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ngles droits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gles droits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 droit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 droits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Designs\Angles droits.pot</Template>
  <TotalTime>6781</TotalTime>
  <Words>1530</Words>
  <Application>Microsoft Office PowerPoint</Application>
  <PresentationFormat>Affichage à l'écran (4:3)</PresentationFormat>
  <Paragraphs>549</Paragraphs>
  <Slides>22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Angles droits</vt:lpstr>
      <vt:lpstr>Bienvenue en 2e année</vt:lpstr>
      <vt:lpstr>Département informatique</vt:lpstr>
      <vt:lpstr>2e année du BUT informatique</vt:lpstr>
      <vt:lpstr>2e année du BUT informatique</vt:lpstr>
      <vt:lpstr>Calendrier du semestre 3</vt:lpstr>
      <vt:lpstr>Calendrier du semestre 4</vt:lpstr>
      <vt:lpstr>Compétences du semestre 3</vt:lpstr>
      <vt:lpstr>Compétences du semestre 4 </vt:lpstr>
      <vt:lpstr>Les SAÉ</vt:lpstr>
      <vt:lpstr>Les SAÉ</vt:lpstr>
      <vt:lpstr>Le stage </vt:lpstr>
      <vt:lpstr>Stage + SAÉ S4 + Portfolio S4</vt:lpstr>
      <vt:lpstr>Assiduité</vt:lpstr>
      <vt:lpstr>Assiduité suite</vt:lpstr>
      <vt:lpstr>Assiduité suite</vt:lpstr>
      <vt:lpstr>Absence à un contrôle</vt:lpstr>
      <vt:lpstr>Motifs valables d’absence</vt:lpstr>
      <vt:lpstr>Cas des étudiants n’ayant pas validé une UE en 1re année</vt:lpstr>
      <vt:lpstr>TD1 provisoire</vt:lpstr>
      <vt:lpstr>TD2 provisoire</vt:lpstr>
      <vt:lpstr>TD3 provisoire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Systèmes d’Information</dc:title>
  <dc:creator>Philippe Brutus</dc:creator>
  <cp:lastModifiedBy>Sylvian Delhoumi</cp:lastModifiedBy>
  <cp:revision>372</cp:revision>
  <cp:lastPrinted>2020-09-01T11:18:14Z</cp:lastPrinted>
  <dcterms:created xsi:type="dcterms:W3CDTF">2004-10-04T20:29:21Z</dcterms:created>
  <dcterms:modified xsi:type="dcterms:W3CDTF">2023-08-29T10:33:15Z</dcterms:modified>
</cp:coreProperties>
</file>