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69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628E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9701BB-1F84-1778-9A61-5DAD2CC3DB5A}" v="12" dt="2026-02-19T08:55:54.8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216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A647B-B263-4CD7-B8A3-80BCF29096E1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FFCBD-9765-4599-9B86-9479E60549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65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70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75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5357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605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833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323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74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77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37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00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064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5F47B-A285-459A-A3B5-17E02E5A19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109D2-B40E-4072-8FBD-C1864750A8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1547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ecrutement@anteagroup.fr?subject=candidature%20alternance%202024%20-%2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C837-B053-AF66-D141-C18E6CC6B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391A997-1E11-9CEF-D5CA-284FD66413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l="1132" t="28661" r="1614" b="2747"/>
          <a:stretch/>
        </p:blipFill>
        <p:spPr>
          <a:xfrm>
            <a:off x="0" y="0"/>
            <a:ext cx="7559674" cy="2216990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AC089933-A138-4D02-F198-F6E0C3DB64FE}"/>
              </a:ext>
            </a:extLst>
          </p:cNvPr>
          <p:cNvSpPr txBox="1"/>
          <p:nvPr/>
        </p:nvSpPr>
        <p:spPr>
          <a:xfrm>
            <a:off x="179837" y="2304650"/>
            <a:ext cx="7200000" cy="21082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dirty="0">
                <a:ln>
                  <a:noFill/>
                </a:ln>
                <a:solidFill>
                  <a:srgbClr val="00628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ANTEA GROUP ET IRH ING</a:t>
            </a:r>
            <a:r>
              <a:rPr kumimoji="0" lang="fr-FR" sz="1400" b="1" i="0" u="none" strike="noStrike" kern="1200" cap="none" spc="0" normalizeH="0" baseline="0" dirty="0">
                <a:ln>
                  <a:noFill/>
                </a:ln>
                <a:solidFill>
                  <a:srgbClr val="00628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É</a:t>
            </a:r>
            <a:r>
              <a:rPr kumimoji="0" lang="fr-FR" sz="1400" b="1" i="0" u="none" strike="noStrike" kern="1200" cap="none" spc="0" normalizeH="0" baseline="0" dirty="0">
                <a:ln>
                  <a:noFill/>
                </a:ln>
                <a:solidFill>
                  <a:srgbClr val="00628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NIEUR CONSEIL, QUI SOMMES-NOUS ?</a:t>
            </a:r>
            <a:endParaRPr lang="fr-FR" sz="900" dirty="0">
              <a:latin typeface="Segoe UI"/>
              <a:cs typeface="Segoe UI"/>
            </a:endParaRPr>
          </a:p>
          <a:p>
            <a:pPr algn="just"/>
            <a:r>
              <a:rPr lang="fr-FR" sz="1100" dirty="0">
                <a:cs typeface="Segoe UI"/>
              </a:rPr>
              <a:t>👨🏽‍🏫</a:t>
            </a:r>
            <a:r>
              <a:rPr lang="fr-FR" sz="1100" dirty="0">
                <a:cs typeface="Calibri"/>
              </a:rPr>
              <a:t> Filiale d'Antea Group, IRH Ingénieur Conseil </a:t>
            </a:r>
            <a:r>
              <a:rPr lang="fr-FR" sz="1100" b="1" dirty="0">
                <a:cs typeface="Calibri"/>
              </a:rPr>
              <a:t>accompagne les collectivités et les industriels depuis plus de 50 ans dans leurs problématiques environnementales </a:t>
            </a:r>
            <a:r>
              <a:rPr lang="fr-FR" sz="1100" dirty="0">
                <a:cs typeface="Calibri"/>
              </a:rPr>
              <a:t>(eau, air, santé, aménagement). Fort de notre expertise, nous leur proposons une offre globale dans des activités de conseil, allant jusqu’aux projets de maîtrise d’œuvre. </a:t>
            </a:r>
            <a:endParaRPr lang="en-US" sz="1100" dirty="0">
              <a:ea typeface="Calibri"/>
              <a:cs typeface="Calibri"/>
            </a:endParaRPr>
          </a:p>
          <a:p>
            <a:pPr algn="just"/>
            <a:endParaRPr lang="fr-FR" sz="1100" dirty="0">
              <a:ea typeface="Calibri" panose="020F0502020204030204"/>
              <a:cs typeface="Calibri"/>
            </a:endParaRPr>
          </a:p>
          <a:p>
            <a:pPr algn="just"/>
            <a:r>
              <a:rPr lang="fr-FR" sz="1100" dirty="0">
                <a:cs typeface="Segoe UI"/>
              </a:rPr>
              <a:t>🌍 </a:t>
            </a:r>
            <a:r>
              <a:rPr lang="fr-FR" sz="1100" b="1" dirty="0">
                <a:cs typeface="Calibri"/>
              </a:rPr>
              <a:t>Groupe</a:t>
            </a:r>
            <a:r>
              <a:rPr lang="fr-FR" sz="1100" dirty="0">
                <a:cs typeface="Calibri"/>
              </a:rPr>
              <a:t> </a:t>
            </a:r>
            <a:r>
              <a:rPr lang="fr-FR" sz="1100" b="1" dirty="0">
                <a:cs typeface="Calibri"/>
              </a:rPr>
              <a:t>international dynamique en constante croissance</a:t>
            </a:r>
            <a:r>
              <a:rPr lang="fr-FR" sz="1100" dirty="0">
                <a:cs typeface="Calibri"/>
              </a:rPr>
              <a:t>, acteur majeur incontournable de l’ingénierie de l’environnement et de la valorisation des territoires</a:t>
            </a:r>
            <a:endParaRPr lang="en-US" sz="1100" dirty="0">
              <a:cs typeface="Calibri"/>
            </a:endParaRPr>
          </a:p>
          <a:p>
            <a:pPr algn="just"/>
            <a:endParaRPr lang="fr-FR" sz="1100" dirty="0">
              <a:ea typeface="Calibri" panose="020F0502020204030204"/>
              <a:cs typeface="Calibri"/>
            </a:endParaRPr>
          </a:p>
          <a:p>
            <a:pPr algn="just"/>
            <a:r>
              <a:rPr lang="fr-FR" sz="1100" dirty="0">
                <a:cs typeface="Segoe UI"/>
              </a:rPr>
              <a:t>📈</a:t>
            </a:r>
            <a:r>
              <a:rPr lang="fr-FR" sz="1100" dirty="0">
                <a:cs typeface="Calibri"/>
              </a:rPr>
              <a:t> Chaque année, Antea Group accueille en stage et en alternance des ingénieurs et des techniciens supérieurs en cours de formation dont les plus talentueux rejoignent nos équipes où ils seront </a:t>
            </a:r>
            <a:r>
              <a:rPr lang="fr-FR" sz="1100" b="1" dirty="0">
                <a:cs typeface="Calibri"/>
              </a:rPr>
              <a:t>formés et encadrés par nos collaborateurs expérimentés </a:t>
            </a:r>
            <a:r>
              <a:rPr lang="fr-FR" sz="1100" dirty="0">
                <a:cs typeface="Calibri"/>
              </a:rPr>
              <a:t>pour accroître leurs compétences techniques et gagner en autonomie. </a:t>
            </a:r>
            <a:endParaRPr lang="fr-FR" dirty="0">
              <a:cs typeface="Calibri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4538F534-BDE5-CAA2-7F1A-2C5A4CA76F46}"/>
              </a:ext>
            </a:extLst>
          </p:cNvPr>
          <p:cNvSpPr txBox="1"/>
          <p:nvPr/>
        </p:nvSpPr>
        <p:spPr>
          <a:xfrm>
            <a:off x="179837" y="4711881"/>
            <a:ext cx="7200000" cy="21698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628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MISSIONS </a:t>
            </a:r>
            <a:r>
              <a:rPr lang="fr-FR" sz="1400" b="1" dirty="0">
                <a:solidFill>
                  <a:srgbClr val="00628E"/>
                </a:solidFill>
                <a:latin typeface="Calibri" panose="020F0502020204030204"/>
              </a:rPr>
              <a:t>PRINCIPALES</a:t>
            </a:r>
            <a:endParaRPr lang="fr-FR" sz="1100" dirty="0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pPr marL="0" marR="0" lvl="0" indent="0" algn="just" defTabSz="45720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00" dirty="0">
                <a:solidFill>
                  <a:srgbClr val="000000"/>
                </a:solidFill>
                <a:latin typeface="Calibri" panose="020F0502020204030204"/>
                <a:cs typeface="Calibri"/>
              </a:rPr>
              <a:t>La qualité de l’air est devenue un enjeu majeur pour la préservation de notre environnement et de notre cadre de vie. A ce titre, nos équipes sont mobilisées sur tout le territoire pour </a:t>
            </a:r>
            <a:r>
              <a:rPr lang="fr-FR" sz="1100" b="1" dirty="0">
                <a:solidFill>
                  <a:srgbClr val="000000"/>
                </a:solidFill>
                <a:latin typeface="Calibri" panose="020F0502020204030204"/>
                <a:cs typeface="Calibri"/>
              </a:rPr>
              <a:t>assurer des contrôles d’air à l’émission, d’air aux postes de​ travail, d’air ambiant et d’air intérieur. </a:t>
            </a:r>
            <a:r>
              <a:rPr lang="fr-FR" sz="1100" dirty="0">
                <a:solidFill>
                  <a:srgbClr val="000000"/>
                </a:solidFill>
                <a:latin typeface="Calibri" panose="020F0502020204030204"/>
                <a:cs typeface="Calibri"/>
              </a:rPr>
              <a:t>Nous accompagnons les industriels, les collectivités et les institutionnels dans la mise en œuvre de la </a:t>
            </a:r>
            <a:r>
              <a:rPr lang="fr-FR" sz="1100" b="1" dirty="0">
                <a:solidFill>
                  <a:srgbClr val="000000"/>
                </a:solidFill>
                <a:latin typeface="Calibri" panose="020F0502020204030204"/>
                <a:cs typeface="Calibri"/>
              </a:rPr>
              <a:t>surveillance de qualité de l’air</a:t>
            </a:r>
            <a:r>
              <a:rPr lang="fr-FR" sz="1100" dirty="0">
                <a:solidFill>
                  <a:srgbClr val="000000"/>
                </a:solidFill>
                <a:latin typeface="Calibri" panose="020F0502020204030204"/>
                <a:cs typeface="Calibri"/>
              </a:rPr>
              <a:t> sur les différentes thématiques et leur proposons de mettre à leur disposition des experts dans le domaine de la qualité d’air.​​</a:t>
            </a:r>
          </a:p>
          <a:p>
            <a:pPr marL="0" marR="0" lvl="0" indent="0" algn="just" defTabSz="45720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1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just" defTabSz="457200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00" dirty="0">
                <a:solidFill>
                  <a:srgbClr val="000000"/>
                </a:solidFill>
                <a:latin typeface="Calibri" panose="020F0502020204030204"/>
                <a:cs typeface="Calibri"/>
              </a:rPr>
              <a:t>📝 </a:t>
            </a:r>
            <a:r>
              <a:rPr lang="fr-FR" sz="1100" u="sng" dirty="0">
                <a:solidFill>
                  <a:srgbClr val="000000"/>
                </a:solidFill>
                <a:latin typeface="Calibri" panose="020F0502020204030204"/>
                <a:cs typeface="Calibri"/>
              </a:rPr>
              <a:t>Vous serez intégré(e) au sein de l’équipe Mesures et interviendrez notamment sur les missions suivantes :​</a:t>
            </a:r>
            <a:endParaRPr lang="fr-FR" sz="1100" u="sng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 marL="171450" marR="0" lvl="0" indent="-171450" algn="just" defTabSz="457200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dirty="0">
                <a:solidFill>
                  <a:srgbClr val="000000"/>
                </a:solidFill>
                <a:latin typeface="Calibri" panose="020F0502020204030204"/>
                <a:cs typeface="Calibri"/>
              </a:rPr>
              <a:t>Des </a:t>
            </a:r>
            <a:r>
              <a:rPr lang="fr-FR" sz="1100" b="1" dirty="0">
                <a:solidFill>
                  <a:srgbClr val="000000"/>
                </a:solidFill>
                <a:latin typeface="Calibri" panose="020F0502020204030204"/>
                <a:cs typeface="Calibri"/>
              </a:rPr>
              <a:t>contrôles d’expositions professionnelles </a:t>
            </a:r>
            <a:r>
              <a:rPr lang="fr-FR" sz="1100" dirty="0">
                <a:solidFill>
                  <a:srgbClr val="000000"/>
                </a:solidFill>
                <a:latin typeface="Calibri" panose="020F0502020204030204"/>
                <a:cs typeface="Calibri"/>
              </a:rPr>
              <a:t>des opérateurs​​</a:t>
            </a:r>
          </a:p>
          <a:p>
            <a:pPr marL="171450" marR="0" lvl="0" indent="-171450" algn="just" defTabSz="457200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dirty="0">
                <a:solidFill>
                  <a:srgbClr val="000000"/>
                </a:solidFill>
                <a:latin typeface="Calibri" panose="020F0502020204030204"/>
                <a:cs typeface="Calibri"/>
              </a:rPr>
              <a:t>Des campagnes de </a:t>
            </a:r>
            <a:r>
              <a:rPr lang="fr-FR" sz="1100" b="1" dirty="0">
                <a:solidFill>
                  <a:srgbClr val="000000"/>
                </a:solidFill>
                <a:latin typeface="Calibri" panose="020F0502020204030204"/>
                <a:cs typeface="Calibri"/>
              </a:rPr>
              <a:t>prélèvements sur les rejets gazeux​​</a:t>
            </a:r>
          </a:p>
          <a:p>
            <a:pPr marL="171450" marR="0" lvl="0" indent="-171450" algn="just" defTabSz="457200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dirty="0">
                <a:solidFill>
                  <a:srgbClr val="000000"/>
                </a:solidFill>
                <a:latin typeface="Calibri" panose="020F0502020204030204"/>
                <a:cs typeface="Calibri"/>
              </a:rPr>
              <a:t>Des campagnes de </a:t>
            </a:r>
            <a:r>
              <a:rPr lang="fr-FR" sz="1100" b="1" dirty="0">
                <a:solidFill>
                  <a:srgbClr val="000000"/>
                </a:solidFill>
                <a:latin typeface="Calibri" panose="020F0502020204030204"/>
                <a:cs typeface="Calibri"/>
              </a:rPr>
              <a:t>mesures de la qualité de l’air ambiant​​</a:t>
            </a:r>
          </a:p>
          <a:p>
            <a:pPr marL="171450" marR="0" lvl="0" indent="-171450" algn="just" defTabSz="457200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100" dirty="0">
                <a:solidFill>
                  <a:srgbClr val="000000"/>
                </a:solidFill>
                <a:latin typeface="Calibri" panose="020F0502020204030204"/>
                <a:cs typeface="Calibri"/>
              </a:rPr>
              <a:t>Des états initiaux ou campagne périodique de </a:t>
            </a:r>
            <a:r>
              <a:rPr lang="fr-FR" sz="1100" b="1" dirty="0">
                <a:solidFill>
                  <a:srgbClr val="000000"/>
                </a:solidFill>
                <a:latin typeface="Calibri" panose="020F0502020204030204"/>
                <a:cs typeface="Calibri"/>
              </a:rPr>
              <a:t>mesures d’odeurs, de bruit etc.</a:t>
            </a:r>
            <a:endParaRPr lang="fr-FR" sz="110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BCDCBE11-A304-7373-35C0-82C75364AD2E}"/>
              </a:ext>
            </a:extLst>
          </p:cNvPr>
          <p:cNvSpPr txBox="1"/>
          <p:nvPr/>
        </p:nvSpPr>
        <p:spPr>
          <a:xfrm>
            <a:off x="179837" y="8464514"/>
            <a:ext cx="72000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628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FORMATION /  EXPÉRIENCE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628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just">
              <a:spcBef>
                <a:spcPts val="600"/>
              </a:spcBef>
            </a:pPr>
            <a:r>
              <a:rPr lang="fr-FR" sz="1050" dirty="0">
                <a:solidFill>
                  <a:srgbClr val="000000"/>
                </a:solidFill>
                <a:ea typeface="+mn-lt"/>
                <a:cs typeface="+mn-lt"/>
              </a:rPr>
              <a:t>🎓  De formation </a:t>
            </a:r>
            <a:r>
              <a:rPr lang="fr-FR" sz="1050" b="1" dirty="0">
                <a:solidFill>
                  <a:srgbClr val="000000"/>
                </a:solidFill>
                <a:ea typeface="+mn-lt"/>
                <a:cs typeface="+mn-lt"/>
              </a:rPr>
              <a:t>Bac +2 minimum </a:t>
            </a:r>
            <a:r>
              <a:rPr lang="fr-FR" sz="1050" dirty="0">
                <a:solidFill>
                  <a:srgbClr val="000000"/>
                </a:solidFill>
                <a:ea typeface="+mn-lt"/>
                <a:cs typeface="+mn-lt"/>
              </a:rPr>
              <a:t>dans le </a:t>
            </a:r>
            <a:r>
              <a:rPr lang="fr-FR" sz="1050" b="1" dirty="0">
                <a:solidFill>
                  <a:srgbClr val="000000"/>
                </a:solidFill>
                <a:ea typeface="+mn-lt"/>
                <a:cs typeface="+mn-lt"/>
              </a:rPr>
              <a:t>domaine de  l’air (air des lieux de travail et/ou air à l’émission) ​</a:t>
            </a:r>
            <a:endParaRPr lang="en-US" sz="1100" b="1" dirty="0">
              <a:ea typeface="Calibri"/>
              <a:cs typeface="Calibri"/>
            </a:endParaRPr>
          </a:p>
        </p:txBody>
      </p:sp>
      <p:sp>
        <p:nvSpPr>
          <p:cNvPr id="17" name="TextBox 33">
            <a:extLst>
              <a:ext uri="{FF2B5EF4-FFF2-40B4-BE49-F238E27FC236}">
                <a16:creationId xmlns:a16="http://schemas.microsoft.com/office/drawing/2014/main" id="{A91CDD7E-F86D-7284-1A81-3BB9ECF285C2}"/>
              </a:ext>
            </a:extLst>
          </p:cNvPr>
          <p:cNvSpPr txBox="1"/>
          <p:nvPr/>
        </p:nvSpPr>
        <p:spPr>
          <a:xfrm>
            <a:off x="202029" y="7180668"/>
            <a:ext cx="7200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628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COMPÉTENCES ET QUALITÉS</a:t>
            </a:r>
            <a:endParaRPr lang="fr-FR" sz="1100" dirty="0">
              <a:solidFill>
                <a:srgbClr val="000000"/>
              </a:solidFill>
              <a:ea typeface="+mn-lt"/>
              <a:cs typeface="+mn-lt"/>
            </a:endParaRPr>
          </a:p>
          <a:p>
            <a:pPr algn="just"/>
            <a:r>
              <a:rPr lang="fr-FR" sz="1100" dirty="0">
                <a:solidFill>
                  <a:srgbClr val="000000"/>
                </a:solidFill>
                <a:ea typeface="+mn-lt"/>
                <a:cs typeface="+mn-lt"/>
              </a:rPr>
              <a:t>En plus de vos compétences techniques, nous recherchons </a:t>
            </a:r>
            <a:r>
              <a:rPr lang="fr-FR" sz="1100" dirty="0" err="1">
                <a:solidFill>
                  <a:srgbClr val="000000"/>
                </a:solidFill>
                <a:ea typeface="+mn-lt"/>
                <a:cs typeface="+mn-lt"/>
              </a:rPr>
              <a:t>un.e</a:t>
            </a:r>
            <a:r>
              <a:rPr lang="fr-FR" sz="11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r-FR" sz="1100" dirty="0" err="1">
                <a:solidFill>
                  <a:srgbClr val="000000"/>
                </a:solidFill>
                <a:ea typeface="+mn-lt"/>
                <a:cs typeface="+mn-lt"/>
              </a:rPr>
              <a:t>alternant.e</a:t>
            </a:r>
            <a:r>
              <a:rPr lang="fr-FR" sz="1100" dirty="0">
                <a:solidFill>
                  <a:srgbClr val="000000"/>
                </a:solidFill>
                <a:ea typeface="+mn-lt"/>
                <a:cs typeface="+mn-lt"/>
              </a:rPr>
              <a:t> doté(e) :​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000000"/>
                </a:solidFill>
                <a:ea typeface="+mn-lt"/>
                <a:cs typeface="+mn-lt"/>
              </a:rPr>
              <a:t>D’un goût pour le </a:t>
            </a:r>
            <a:r>
              <a:rPr lang="fr-FR" sz="1100" b="1" dirty="0">
                <a:solidFill>
                  <a:srgbClr val="000000"/>
                </a:solidFill>
                <a:ea typeface="+mn-lt"/>
                <a:cs typeface="+mn-lt"/>
              </a:rPr>
              <a:t>travail de terrain​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000000"/>
                </a:solidFill>
                <a:ea typeface="+mn-lt"/>
                <a:cs typeface="+mn-lt"/>
              </a:rPr>
              <a:t>De </a:t>
            </a:r>
            <a:r>
              <a:rPr lang="fr-FR" sz="1100" b="1" dirty="0">
                <a:solidFill>
                  <a:srgbClr val="000000"/>
                </a:solidFill>
                <a:ea typeface="+mn-lt"/>
                <a:cs typeface="+mn-lt"/>
              </a:rPr>
              <a:t>rigueur</a:t>
            </a:r>
            <a:r>
              <a:rPr lang="fr-FR" sz="1100" dirty="0">
                <a:solidFill>
                  <a:srgbClr val="000000"/>
                </a:solidFill>
                <a:ea typeface="+mn-lt"/>
                <a:cs typeface="+mn-lt"/>
              </a:rPr>
              <a:t> dans l’exécution des prestations dans un environnement qualité strict, sous accréditation (EN ISO 17025)​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100" b="1" dirty="0">
                <a:solidFill>
                  <a:srgbClr val="000000"/>
                </a:solidFill>
                <a:ea typeface="+mn-lt"/>
                <a:cs typeface="+mn-lt"/>
              </a:rPr>
              <a:t>Permis B </a:t>
            </a:r>
            <a:r>
              <a:rPr lang="fr-FR" sz="1100" dirty="0">
                <a:solidFill>
                  <a:srgbClr val="000000"/>
                </a:solidFill>
                <a:ea typeface="+mn-lt"/>
                <a:cs typeface="+mn-lt"/>
              </a:rPr>
              <a:t>exigé</a:t>
            </a:r>
            <a:endParaRPr lang="fr-FR" dirty="0"/>
          </a:p>
        </p:txBody>
      </p:sp>
      <p:sp>
        <p:nvSpPr>
          <p:cNvPr id="21" name="Rectangle 3">
            <a:hlinkClick r:id="rId3"/>
            <a:extLst>
              <a:ext uri="{FF2B5EF4-FFF2-40B4-BE49-F238E27FC236}">
                <a16:creationId xmlns:a16="http://schemas.microsoft.com/office/drawing/2014/main" id="{C9A1A4E7-1B6D-9565-3E6C-1A6C15A97F00}"/>
              </a:ext>
            </a:extLst>
          </p:cNvPr>
          <p:cNvSpPr/>
          <p:nvPr/>
        </p:nvSpPr>
        <p:spPr>
          <a:xfrm>
            <a:off x="0" y="9149662"/>
            <a:ext cx="7559675" cy="1530000"/>
          </a:xfrm>
          <a:prstGeom prst="rect">
            <a:avLst/>
          </a:prstGeom>
          <a:solidFill>
            <a:srgbClr val="00638E"/>
          </a:solidFill>
          <a:ln w="12700" cap="flat" cmpd="sng" algn="ctr">
            <a:solidFill>
              <a:srgbClr val="00628E"/>
            </a:solidFill>
            <a:prstDash val="solid"/>
            <a:miter lim="800000"/>
          </a:ln>
          <a:effectLst/>
        </p:spPr>
        <p:txBody>
          <a:bodyPr rot="0" spcFirstLastPara="0" vert="horz" wrap="square" lIns="100796" tIns="36000" rIns="100796" bIns="5039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POSTULER </a:t>
            </a:r>
            <a:r>
              <a:rPr kumimoji="0" lang="nl-NL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→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Envoyez votre CV à </a:t>
            </a:r>
            <a:r>
              <a:rPr kumimoji="0" lang="fr-FR" sz="1400" i="0" u="sng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recrutement@anteagroup.fr</a:t>
            </a:r>
            <a:r>
              <a:rPr kumimoji="0" lang="nl-NL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endParaRPr kumimoji="0" lang="en-US" sz="28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CFD311A-0B06-38A6-1C5B-585259D3D13A}"/>
              </a:ext>
            </a:extLst>
          </p:cNvPr>
          <p:cNvSpPr txBox="1"/>
          <p:nvPr/>
        </p:nvSpPr>
        <p:spPr>
          <a:xfrm>
            <a:off x="208178" y="9824011"/>
            <a:ext cx="7195998" cy="76944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numCol="2" rtlCol="0" anchor="t">
            <a:spAutoFit/>
          </a:bodyPr>
          <a:lstStyle/>
          <a:p>
            <a:pPr marL="171450" indent="-171450" algn="just">
              <a:buFont typeface="Wingdings"/>
              <a:buChar char="ü"/>
            </a:pPr>
            <a:r>
              <a:rPr lang="fr-FR" sz="1100" b="1" i="1">
                <a:solidFill>
                  <a:srgbClr val="00628E"/>
                </a:solidFill>
                <a:ea typeface="Calibri"/>
                <a:cs typeface="Calibri"/>
              </a:rPr>
              <a:t>Référence de l'annonce à laquelle vous candidatez</a:t>
            </a:r>
          </a:p>
          <a:p>
            <a:pPr marL="171450" indent="-171450" algn="just">
              <a:buFont typeface="Wingdings"/>
              <a:buChar char="ü"/>
            </a:pPr>
            <a:r>
              <a:rPr lang="fr-FR" sz="1100" b="1" i="1">
                <a:solidFill>
                  <a:srgbClr val="00628E"/>
                </a:solidFill>
              </a:rPr>
              <a:t>Type de contrat </a:t>
            </a:r>
            <a:r>
              <a:rPr lang="fr-FR" sz="1100" i="1">
                <a:solidFill>
                  <a:srgbClr val="00628E"/>
                </a:solidFill>
              </a:rPr>
              <a:t>(Professionnalisation/Apprentissage)</a:t>
            </a:r>
            <a:endParaRPr lang="fr-FR" sz="1100">
              <a:solidFill>
                <a:srgbClr val="00628E"/>
              </a:solidFill>
              <a:ea typeface="Calibri" panose="020F0502020204030204"/>
              <a:cs typeface="Calibri" panose="020F0502020204030204"/>
            </a:endParaRPr>
          </a:p>
          <a:p>
            <a:pPr marL="171450" indent="-171450" algn="just">
              <a:buFont typeface="Wingdings"/>
              <a:buChar char="ü"/>
            </a:pPr>
            <a:r>
              <a:rPr lang="fr-FR" sz="1100" b="1" i="1">
                <a:solidFill>
                  <a:srgbClr val="00628E"/>
                </a:solidFill>
              </a:rPr>
              <a:t>Année visée </a:t>
            </a:r>
            <a:r>
              <a:rPr lang="fr-FR" sz="1100" i="1">
                <a:solidFill>
                  <a:srgbClr val="00628E"/>
                </a:solidFill>
              </a:rPr>
              <a:t>(BAC +?)</a:t>
            </a:r>
            <a:endParaRPr lang="fr-FR" sz="1100">
              <a:solidFill>
                <a:srgbClr val="00628E"/>
              </a:solidFill>
              <a:ea typeface="Calibri" panose="020F0502020204030204"/>
              <a:cs typeface="Calibri" panose="020F0502020204030204"/>
            </a:endParaRPr>
          </a:p>
          <a:p>
            <a:pPr marL="171450" indent="-171450" algn="just">
              <a:buFont typeface="Wingdings"/>
              <a:buChar char="ü"/>
            </a:pPr>
            <a:r>
              <a:rPr lang="fr-FR" sz="1100" b="1" i="1">
                <a:solidFill>
                  <a:srgbClr val="00628E"/>
                </a:solidFill>
              </a:rPr>
              <a:t>Rythme école/entreprise</a:t>
            </a:r>
            <a:endParaRPr lang="fr-FR" sz="1100" b="1" i="1">
              <a:solidFill>
                <a:srgbClr val="00628E"/>
              </a:solidFill>
              <a:ea typeface="Calibri" panose="020F0502020204030204"/>
              <a:cs typeface="Calibri" panose="020F0502020204030204"/>
            </a:endParaRPr>
          </a:p>
          <a:p>
            <a:pPr marL="171450" indent="-171450" algn="just">
              <a:buFont typeface="Wingdings"/>
              <a:buChar char="ü"/>
            </a:pPr>
            <a:r>
              <a:rPr lang="fr-FR" sz="1100" b="1" i="1">
                <a:solidFill>
                  <a:srgbClr val="00628E"/>
                </a:solidFill>
                <a:ea typeface="Calibri" panose="020F0502020204030204"/>
                <a:cs typeface="Calibri" panose="020F0502020204030204"/>
              </a:rPr>
              <a:t>Durée du contrat </a:t>
            </a:r>
            <a:r>
              <a:rPr lang="fr-FR" sz="1100" i="1">
                <a:solidFill>
                  <a:srgbClr val="00628E"/>
                </a:solidFill>
                <a:ea typeface="Calibri"/>
                <a:cs typeface="Calibri"/>
              </a:rPr>
              <a:t>(1 an, 2 ans, 3 ans)</a:t>
            </a:r>
          </a:p>
          <a:p>
            <a:pPr marL="171450" indent="-171450" algn="just">
              <a:buFont typeface="Wingdings"/>
              <a:buChar char="ü"/>
            </a:pPr>
            <a:r>
              <a:rPr lang="fr-FR" sz="1100" b="1" i="1">
                <a:solidFill>
                  <a:srgbClr val="00628E"/>
                </a:solidFill>
              </a:rPr>
              <a:t>Date de démarrage souhaitée</a:t>
            </a:r>
            <a:endParaRPr lang="fr-FR" sz="1100" b="1" i="1">
              <a:solidFill>
                <a:srgbClr val="00628E"/>
              </a:solidFill>
              <a:ea typeface="Calibri" panose="020F0502020204030204"/>
              <a:cs typeface="Calibri" panose="020F0502020204030204"/>
            </a:endParaRPr>
          </a:p>
          <a:p>
            <a:pPr marL="171450" indent="-171450" algn="just">
              <a:buFont typeface="Wingdings"/>
              <a:buChar char="ü"/>
            </a:pPr>
            <a:r>
              <a:rPr lang="fr-FR" sz="1100" b="1" i="1">
                <a:solidFill>
                  <a:srgbClr val="00628E"/>
                </a:solidFill>
                <a:ea typeface="Calibri" panose="020F0502020204030204"/>
                <a:cs typeface="Calibri" panose="020F0502020204030204"/>
              </a:rPr>
              <a:t>Mobilité géographique</a:t>
            </a:r>
          </a:p>
        </p:txBody>
      </p:sp>
      <p:sp>
        <p:nvSpPr>
          <p:cNvPr id="2" name="ZoneTexte 24">
            <a:extLst>
              <a:ext uri="{FF2B5EF4-FFF2-40B4-BE49-F238E27FC236}">
                <a16:creationId xmlns:a16="http://schemas.microsoft.com/office/drawing/2014/main" id="{D4CF0721-BAF6-56F7-4D51-2422B68EBCDE}"/>
              </a:ext>
            </a:extLst>
          </p:cNvPr>
          <p:cNvSpPr txBox="1"/>
          <p:nvPr/>
        </p:nvSpPr>
        <p:spPr>
          <a:xfrm>
            <a:off x="17479" y="9458161"/>
            <a:ext cx="449058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buClr>
                <a:srgbClr val="004C6C"/>
              </a:buClr>
            </a:pPr>
            <a:r>
              <a:rPr lang="fr-FR" sz="1400">
                <a:solidFill>
                  <a:schemeClr val="bg1"/>
                </a:solidFill>
                <a:latin typeface="Calibri" panose="020F0502020204030204"/>
              </a:rPr>
              <a:t>Merci de préciser sur votre CV : </a:t>
            </a:r>
            <a:endParaRPr lang="fr-FR" sz="1400">
              <a:solidFill>
                <a:schemeClr val="bg1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EB71169-ED4E-70BC-230B-709DB1E1A49A}"/>
              </a:ext>
            </a:extLst>
          </p:cNvPr>
          <p:cNvSpPr/>
          <p:nvPr/>
        </p:nvSpPr>
        <p:spPr>
          <a:xfrm>
            <a:off x="209896" y="205236"/>
            <a:ext cx="7192133" cy="1830823"/>
          </a:xfrm>
          <a:prstGeom prst="rect">
            <a:avLst/>
          </a:prstGeom>
          <a:solidFill>
            <a:srgbClr val="005B82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180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28600"/>
            <a:r>
              <a:rPr lang="fr-FR" sz="2000" kern="1200" dirty="0">
                <a:solidFill>
                  <a:srgbClr val="FFFFFF"/>
                </a:solidFill>
                <a:effectLst/>
                <a:latin typeface="Calibri"/>
                <a:ea typeface="Calibri"/>
                <a:cs typeface="Calibri"/>
              </a:rPr>
              <a:t>Offre d’alternance</a:t>
            </a:r>
            <a:r>
              <a:rPr lang="fr-FR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- REF ALT26016 </a:t>
            </a:r>
            <a:endParaRPr lang="fr-FR" sz="2000" kern="1200" dirty="0">
              <a:solidFill>
                <a:srgbClr val="FFFFFF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19" name="Espace réservé du texte 6">
            <a:extLst>
              <a:ext uri="{FF2B5EF4-FFF2-40B4-BE49-F238E27FC236}">
                <a16:creationId xmlns:a16="http://schemas.microsoft.com/office/drawing/2014/main" id="{49F12FAB-FA51-EB9C-3BA9-54D24C829ED9}"/>
              </a:ext>
            </a:extLst>
          </p:cNvPr>
          <p:cNvSpPr txBox="1">
            <a:spLocks/>
          </p:cNvSpPr>
          <p:nvPr/>
        </p:nvSpPr>
        <p:spPr>
          <a:xfrm>
            <a:off x="207382" y="1648933"/>
            <a:ext cx="2275629" cy="280784"/>
          </a:xfrm>
          <a:prstGeom prst="rect">
            <a:avLst/>
          </a:prstGeom>
        </p:spPr>
        <p:txBody>
          <a:bodyPr lIns="91440" tIns="45720" rIns="91440" bIns="45720" numCol="1" anchor="t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lang="fr-FR" sz="18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1582" indent="-28522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24" indent="-228179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982" indent="-228179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68" indent="-228179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41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12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84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54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Entreprise : IRH Ingénieur Conseil</a:t>
            </a:r>
            <a:endParaRPr lang="fr-FR" sz="800" dirty="0">
              <a:highlight>
                <a:srgbClr val="00FF00"/>
              </a:highlight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64D525E6-1205-57F9-B3A0-D6E4388D6037}"/>
              </a:ext>
            </a:extLst>
          </p:cNvPr>
          <p:cNvSpPr txBox="1">
            <a:spLocks/>
          </p:cNvSpPr>
          <p:nvPr/>
        </p:nvSpPr>
        <p:spPr>
          <a:xfrm>
            <a:off x="209894" y="1182565"/>
            <a:ext cx="4435847" cy="240413"/>
          </a:xfrm>
          <a:prstGeom prst="rect">
            <a:avLst/>
          </a:prstGeom>
        </p:spPr>
        <p:txBody>
          <a:bodyPr lIns="91440" tIns="45720" rIns="91440" bIns="45720" numCol="1" anchor="t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lang="fr-FR" sz="18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1582" indent="-28522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24" indent="-228179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982" indent="-228179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68" indent="-228179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41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12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84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54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Localisation : </a:t>
            </a:r>
          </a:p>
          <a:p>
            <a:r>
              <a:rPr lang="fr-FR" sz="1200" dirty="0"/>
              <a:t> Sérézin-du-Rhône (69) / Nancy (54) / Antony (92) / Arras (62) </a:t>
            </a:r>
            <a:endParaRPr lang="fr-FR" sz="1200" dirty="0">
              <a:solidFill>
                <a:srgbClr val="FFFFFF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Image 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728918F5-D576-F6E9-ADAE-EDA5F8EE8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320" y="579137"/>
            <a:ext cx="1380188" cy="1058715"/>
          </a:xfrm>
          <a:prstGeom prst="rect">
            <a:avLst/>
          </a:prstGeom>
        </p:spPr>
      </p:pic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B860B22F-D9B6-0AD8-F00F-EDE63C79D290}"/>
              </a:ext>
            </a:extLst>
          </p:cNvPr>
          <p:cNvSpPr txBox="1">
            <a:spLocks/>
          </p:cNvSpPr>
          <p:nvPr/>
        </p:nvSpPr>
        <p:spPr>
          <a:xfrm>
            <a:off x="209897" y="617505"/>
            <a:ext cx="5489496" cy="805473"/>
          </a:xfrm>
          <a:prstGeom prst="rect">
            <a:avLst/>
          </a:prstGeom>
        </p:spPr>
        <p:txBody>
          <a:bodyPr lIns="91440" tIns="45720" rIns="91440" bIns="45720" anchor="ctr"/>
          <a:lstStyle>
            <a:defPPr>
              <a:defRPr lang="en-US"/>
            </a:defPPr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1582" indent="-285224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24" indent="-228179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982" indent="-228179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68" indent="-228179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41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12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84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54" indent="-228585" algn="l" defTabSz="9143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>
                <a:cs typeface="Calibri"/>
              </a:rPr>
              <a:t>Technicien.ne Mesure Air </a:t>
            </a:r>
            <a:r>
              <a:rPr lang="fr-FR" sz="2000" dirty="0">
                <a:cs typeface="Calibri"/>
              </a:rPr>
              <a:t>(F/H)</a:t>
            </a:r>
            <a:endParaRPr lang="fr-FR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24426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FA8AF4D77DB24DA28B5DACA2D83AD0" ma:contentTypeVersion="7" ma:contentTypeDescription="Crée un document." ma:contentTypeScope="" ma:versionID="d0a4e9581c39523304392bde064be574">
  <xsd:schema xmlns:xsd="http://www.w3.org/2001/XMLSchema" xmlns:xs="http://www.w3.org/2001/XMLSchema" xmlns:p="http://schemas.microsoft.com/office/2006/metadata/properties" xmlns:ns2="667fa4c9-f73c-4e2c-b658-6f17850ebc78" targetNamespace="http://schemas.microsoft.com/office/2006/metadata/properties" ma:root="true" ma:fieldsID="013f1fc4feae949a85d150ceb3843236" ns2:_="">
    <xsd:import namespace="667fa4c9-f73c-4e2c-b658-6f17850ebc78"/>
    <xsd:element name="properties">
      <xsd:complexType>
        <xsd:sequence>
          <xsd:element name="documentManagement">
            <xsd:complexType>
              <xsd:all>
                <xsd:element ref="ns2:P_x00f4_le" minOccurs="0"/>
                <xsd:element ref="ns2:R_x00e9_gion" minOccurs="0"/>
                <xsd:element ref="ns2:Edit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7fa4c9-f73c-4e2c-b658-6f17850ebc78" elementFormDefault="qualified">
    <xsd:import namespace="http://schemas.microsoft.com/office/2006/documentManagement/types"/>
    <xsd:import namespace="http://schemas.microsoft.com/office/infopath/2007/PartnerControls"/>
    <xsd:element name="P_x00f4_le" ma:index="8" nillable="true" ma:displayName="Direction" ma:format="Dropdown" ma:internalName="P_x00f4_le">
      <xsd:simpleType>
        <xsd:restriction base="dms:Choice">
          <xsd:enumeration value="Infrastructure"/>
          <xsd:enumeration value="Environnement"/>
          <xsd:enumeration value="Mesure"/>
          <xsd:enumeration value="Eau"/>
          <xsd:enumeration value="DRI"/>
          <xsd:enumeration value="DGE"/>
          <xsd:enumeration value="International"/>
        </xsd:restriction>
      </xsd:simpleType>
    </xsd:element>
    <xsd:element name="R_x00e9_gion" ma:index="9" nillable="true" ma:displayName="Région" ma:format="Dropdown" ma:internalName="R_x00e9_gion">
      <xsd:simpleType>
        <xsd:restriction base="dms:Choice">
          <xsd:enumeration value="ICN"/>
          <xsd:enumeration value="NES"/>
          <xsd:enumeration value="SUD"/>
          <xsd:enumeration value="GRO"/>
        </xsd:restriction>
      </xsd:simpleType>
    </xsd:element>
    <xsd:element name="Editer" ma:index="10" nillable="true" ma:displayName="Editer" ma:description="NE RIEN ECRIRE" ma:internalName="Editer">
      <xsd:simpleType>
        <xsd:restriction base="dms:Text">
          <xsd:maxLength value="255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diter xmlns="667fa4c9-f73c-4e2c-b658-6f17850ebc78" xsi:nil="true"/>
    <R_x00e9_gion xmlns="667fa4c9-f73c-4e2c-b658-6f17850ebc78">NES</R_x00e9_gion>
    <P_x00f4_le xmlns="667fa4c9-f73c-4e2c-b658-6f17850ebc78">Mesure</P_x00f4_le>
  </documentManagement>
</p:properties>
</file>

<file path=customXml/itemProps1.xml><?xml version="1.0" encoding="utf-8"?>
<ds:datastoreItem xmlns:ds="http://schemas.openxmlformats.org/officeDocument/2006/customXml" ds:itemID="{8C171D71-645F-4758-915E-81A0D91E5A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7fa4c9-f73c-4e2c-b658-6f17850ebc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4210BA-8D73-46E8-9162-A41860094C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5FAD81-E135-44AA-9320-D5242DB4C8EC}">
  <ds:schemaRefs>
    <ds:schemaRef ds:uri="5685d9fa-46bb-4fd4-8900-5c4a9ae0db96"/>
    <ds:schemaRef ds:uri="71225aca-6171-4788-9bb2-0db1cd9fd570"/>
    <ds:schemaRef ds:uri="8f5bfb41-6da5-4bb7-a03a-40b0f234e96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67fa4c9-f73c-4e2c-b658-6f17850ebc7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49</TotalTime>
  <Words>488</Words>
  <Application>Microsoft Office PowerPoint</Application>
  <PresentationFormat>Personnalisé</PresentationFormat>
  <Paragraphs>35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Segoe UI</vt:lpstr>
      <vt:lpstr>Times New Roman</vt:lpstr>
      <vt:lpstr>Wingdings</vt:lpstr>
      <vt:lpstr>Thème Office</vt:lpstr>
      <vt:lpstr>Présentation PowerPoint</vt:lpstr>
    </vt:vector>
  </TitlesOfParts>
  <Company>Antea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Mathilde CIVET</dc:creator>
  <cp:lastModifiedBy>Julie Belland</cp:lastModifiedBy>
  <cp:revision>34</cp:revision>
  <dcterms:created xsi:type="dcterms:W3CDTF">2024-02-15T15:15:31Z</dcterms:created>
  <dcterms:modified xsi:type="dcterms:W3CDTF">2026-06-25T06:24:09Z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0x01010080FA8AF4D77DB24DA28B5DACA2D83AD0</vt:lpwstr>
  </property>
  <property fmtid="{D5CDD505-2E9C-101B-9397-08002B2CF9AE}" pid="3" name="MediaServiceImageTags">
    <vt:lpwstr/>
  </property>
</Properties>
</file>